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3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4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5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6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7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8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notesSlides/notesSlide9.xml" ContentType="application/vnd.openxmlformats-officedocument.presentationml.notesSlide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notesSlides/notesSlide10.xml" ContentType="application/vnd.openxmlformats-officedocument.presentationml.notesSlide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11.xml" ContentType="application/vnd.openxmlformats-officedocument.presentationml.notesSl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notesSlides/notesSlide12.xml" ContentType="application/vnd.openxmlformats-officedocument.presentationml.notesSlide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428" r:id="rId6"/>
    <p:sldId id="422" r:id="rId7"/>
    <p:sldId id="426" r:id="rId8"/>
    <p:sldId id="421" r:id="rId9"/>
    <p:sldId id="257" r:id="rId10"/>
    <p:sldId id="447" r:id="rId11"/>
    <p:sldId id="274" r:id="rId12"/>
    <p:sldId id="260" r:id="rId13"/>
    <p:sldId id="435" r:id="rId14"/>
    <p:sldId id="442" r:id="rId15"/>
    <p:sldId id="323" r:id="rId16"/>
    <p:sldId id="441" r:id="rId17"/>
    <p:sldId id="434" r:id="rId18"/>
    <p:sldId id="448" r:id="rId19"/>
    <p:sldId id="437" r:id="rId20"/>
    <p:sldId id="261" r:id="rId21"/>
    <p:sldId id="445" r:id="rId22"/>
    <p:sldId id="262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CDC7C2-A257-41F0-8FDD-2A7D6ADB5347}" v="21" dt="2023-02-22T21:45:33.1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édéric Gagné" userId="49708f52-454f-468f-8e6d-d51a329576df" providerId="ADAL" clId="{BDCDC7C2-A257-41F0-8FDD-2A7D6ADB5347}"/>
    <pc:docChg chg="custSel addSld delSld modSld">
      <pc:chgData name="Frédéric Gagné" userId="49708f52-454f-468f-8e6d-d51a329576df" providerId="ADAL" clId="{BDCDC7C2-A257-41F0-8FDD-2A7D6ADB5347}" dt="2023-02-22T21:49:38.579" v="965" actId="47"/>
      <pc:docMkLst>
        <pc:docMk/>
      </pc:docMkLst>
      <pc:sldChg chg="modSp del">
        <pc:chgData name="Frédéric Gagné" userId="49708f52-454f-468f-8e6d-d51a329576df" providerId="ADAL" clId="{BDCDC7C2-A257-41F0-8FDD-2A7D6ADB5347}" dt="2023-02-22T21:49:23.673" v="964" actId="47"/>
        <pc:sldMkLst>
          <pc:docMk/>
          <pc:sldMk cId="38937031" sldId="449"/>
        </pc:sldMkLst>
        <pc:spChg chg="mod">
          <ac:chgData name="Frédéric Gagné" userId="49708f52-454f-468f-8e6d-d51a329576df" providerId="ADAL" clId="{BDCDC7C2-A257-41F0-8FDD-2A7D6ADB5347}" dt="2023-02-21T18:50:43.703" v="3" actId="1076"/>
          <ac:spMkLst>
            <pc:docMk/>
            <pc:sldMk cId="38937031" sldId="449"/>
            <ac:spMk id="4" creationId="{7285B21B-9417-4725-96CB-6AE630D4CF72}"/>
          </ac:spMkLst>
        </pc:spChg>
      </pc:sldChg>
      <pc:sldChg chg="del">
        <pc:chgData name="Frédéric Gagné" userId="49708f52-454f-468f-8e6d-d51a329576df" providerId="ADAL" clId="{BDCDC7C2-A257-41F0-8FDD-2A7D6ADB5347}" dt="2023-02-22T21:49:38.579" v="965" actId="47"/>
        <pc:sldMkLst>
          <pc:docMk/>
          <pc:sldMk cId="3157910954" sldId="450"/>
        </pc:sldMkLst>
      </pc:sldChg>
      <pc:sldChg chg="del">
        <pc:chgData name="Frédéric Gagné" userId="49708f52-454f-468f-8e6d-d51a329576df" providerId="ADAL" clId="{BDCDC7C2-A257-41F0-8FDD-2A7D6ADB5347}" dt="2023-02-22T21:49:38.579" v="965" actId="47"/>
        <pc:sldMkLst>
          <pc:docMk/>
          <pc:sldMk cId="669702946" sldId="451"/>
        </pc:sldMkLst>
      </pc:sldChg>
      <pc:sldChg chg="addSp delSp modSp new del mod">
        <pc:chgData name="Frédéric Gagné" userId="49708f52-454f-468f-8e6d-d51a329576df" providerId="ADAL" clId="{BDCDC7C2-A257-41F0-8FDD-2A7D6ADB5347}" dt="2023-02-22T21:49:38.579" v="965" actId="47"/>
        <pc:sldMkLst>
          <pc:docMk/>
          <pc:sldMk cId="1929083010" sldId="452"/>
        </pc:sldMkLst>
        <pc:spChg chg="del">
          <ac:chgData name="Frédéric Gagné" userId="49708f52-454f-468f-8e6d-d51a329576df" providerId="ADAL" clId="{BDCDC7C2-A257-41F0-8FDD-2A7D6ADB5347}" dt="2023-02-21T18:50:24.230" v="1" actId="478"/>
          <ac:spMkLst>
            <pc:docMk/>
            <pc:sldMk cId="1929083010" sldId="452"/>
            <ac:spMk id="2" creationId="{1A90D35C-08D2-4D9D-8921-E464625FC928}"/>
          </ac:spMkLst>
        </pc:spChg>
        <pc:spChg chg="del">
          <ac:chgData name="Frédéric Gagné" userId="49708f52-454f-468f-8e6d-d51a329576df" providerId="ADAL" clId="{BDCDC7C2-A257-41F0-8FDD-2A7D6ADB5347}" dt="2023-02-21T18:50:27.669" v="2" actId="478"/>
          <ac:spMkLst>
            <pc:docMk/>
            <pc:sldMk cId="1929083010" sldId="452"/>
            <ac:spMk id="3" creationId="{1AF4BA14-C698-4938-885C-C1DF87DA8042}"/>
          </ac:spMkLst>
        </pc:spChg>
        <pc:spChg chg="add mod">
          <ac:chgData name="Frédéric Gagné" userId="49708f52-454f-468f-8e6d-d51a329576df" providerId="ADAL" clId="{BDCDC7C2-A257-41F0-8FDD-2A7D6ADB5347}" dt="2023-02-21T18:51:40.383" v="30" actId="12788"/>
          <ac:spMkLst>
            <pc:docMk/>
            <pc:sldMk cId="1929083010" sldId="452"/>
            <ac:spMk id="5" creationId="{503FA9A7-AFEF-4A23-A620-3423F4FE70A8}"/>
          </ac:spMkLst>
        </pc:spChg>
        <pc:spChg chg="add mod">
          <ac:chgData name="Frédéric Gagné" userId="49708f52-454f-468f-8e6d-d51a329576df" providerId="ADAL" clId="{BDCDC7C2-A257-41F0-8FDD-2A7D6ADB5347}" dt="2023-02-21T18:55:00.031" v="164" actId="1076"/>
          <ac:spMkLst>
            <pc:docMk/>
            <pc:sldMk cId="1929083010" sldId="452"/>
            <ac:spMk id="7" creationId="{3DC2CB15-4790-4932-8B51-BB835E542CC7}"/>
          </ac:spMkLst>
        </pc:spChg>
        <pc:spChg chg="add mod">
          <ac:chgData name="Frédéric Gagné" userId="49708f52-454f-468f-8e6d-d51a329576df" providerId="ADAL" clId="{BDCDC7C2-A257-41F0-8FDD-2A7D6ADB5347}" dt="2023-02-21T18:55:13.201" v="166" actId="1076"/>
          <ac:spMkLst>
            <pc:docMk/>
            <pc:sldMk cId="1929083010" sldId="452"/>
            <ac:spMk id="8" creationId="{45583298-D2AA-41CF-A165-5BD2BE4E804E}"/>
          </ac:spMkLst>
        </pc:spChg>
        <pc:picChg chg="add mod">
          <ac:chgData name="Frédéric Gagné" userId="49708f52-454f-468f-8e6d-d51a329576df" providerId="ADAL" clId="{BDCDC7C2-A257-41F0-8FDD-2A7D6ADB5347}" dt="2023-02-21T18:55:04.412" v="165" actId="1076"/>
          <ac:picMkLst>
            <pc:docMk/>
            <pc:sldMk cId="1929083010" sldId="452"/>
            <ac:picMk id="6" creationId="{12E3D038-A63E-433E-B257-2EC39FDE114E}"/>
          </ac:picMkLst>
        </pc:picChg>
        <pc:picChg chg="add mod">
          <ac:chgData name="Frédéric Gagné" userId="49708f52-454f-468f-8e6d-d51a329576df" providerId="ADAL" clId="{BDCDC7C2-A257-41F0-8FDD-2A7D6ADB5347}" dt="2023-02-21T18:55:25.600" v="167"/>
          <ac:picMkLst>
            <pc:docMk/>
            <pc:sldMk cId="1929083010" sldId="452"/>
            <ac:picMk id="9" creationId="{FCD8DB3A-E5F3-4946-BE4D-4F51FA172594}"/>
          </ac:picMkLst>
        </pc:picChg>
      </pc:sldChg>
      <pc:sldChg chg="addSp delSp modSp new del mod">
        <pc:chgData name="Frédéric Gagné" userId="49708f52-454f-468f-8e6d-d51a329576df" providerId="ADAL" clId="{BDCDC7C2-A257-41F0-8FDD-2A7D6ADB5347}" dt="2023-02-22T21:49:38.579" v="965" actId="47"/>
        <pc:sldMkLst>
          <pc:docMk/>
          <pc:sldMk cId="3965293158" sldId="453"/>
        </pc:sldMkLst>
        <pc:spChg chg="del">
          <ac:chgData name="Frédéric Gagné" userId="49708f52-454f-468f-8e6d-d51a329576df" providerId="ADAL" clId="{BDCDC7C2-A257-41F0-8FDD-2A7D6ADB5347}" dt="2023-02-21T18:55:44.862" v="169" actId="478"/>
          <ac:spMkLst>
            <pc:docMk/>
            <pc:sldMk cId="3965293158" sldId="453"/>
            <ac:spMk id="2" creationId="{20E17105-1284-4562-BC60-62D3026E37C1}"/>
          </ac:spMkLst>
        </pc:spChg>
        <pc:spChg chg="del">
          <ac:chgData name="Frédéric Gagné" userId="49708f52-454f-468f-8e6d-d51a329576df" providerId="ADAL" clId="{BDCDC7C2-A257-41F0-8FDD-2A7D6ADB5347}" dt="2023-02-21T18:55:47.308" v="170" actId="478"/>
          <ac:spMkLst>
            <pc:docMk/>
            <pc:sldMk cId="3965293158" sldId="453"/>
            <ac:spMk id="3" creationId="{4ED6CF26-6BF3-4C53-A940-85B933E6D946}"/>
          </ac:spMkLst>
        </pc:spChg>
        <pc:spChg chg="add mod">
          <ac:chgData name="Frédéric Gagné" userId="49708f52-454f-468f-8e6d-d51a329576df" providerId="ADAL" clId="{BDCDC7C2-A257-41F0-8FDD-2A7D6ADB5347}" dt="2023-02-21T18:58:23.534" v="288" actId="1076"/>
          <ac:spMkLst>
            <pc:docMk/>
            <pc:sldMk cId="3965293158" sldId="453"/>
            <ac:spMk id="6" creationId="{E315DA27-F7F8-4F1A-92CD-92E7913518D8}"/>
          </ac:spMkLst>
        </pc:spChg>
        <pc:picChg chg="add mod">
          <ac:chgData name="Frédéric Gagné" userId="49708f52-454f-468f-8e6d-d51a329576df" providerId="ADAL" clId="{BDCDC7C2-A257-41F0-8FDD-2A7D6ADB5347}" dt="2023-02-21T18:56:30.046" v="173" actId="1076"/>
          <ac:picMkLst>
            <pc:docMk/>
            <pc:sldMk cId="3965293158" sldId="453"/>
            <ac:picMk id="4" creationId="{594C7BDC-F418-4938-919B-29CD65F89C20}"/>
          </ac:picMkLst>
        </pc:picChg>
        <pc:picChg chg="add mod">
          <ac:chgData name="Frédéric Gagné" userId="49708f52-454f-468f-8e6d-d51a329576df" providerId="ADAL" clId="{BDCDC7C2-A257-41F0-8FDD-2A7D6ADB5347}" dt="2023-02-21T18:56:50.378" v="174"/>
          <ac:picMkLst>
            <pc:docMk/>
            <pc:sldMk cId="3965293158" sldId="453"/>
            <ac:picMk id="5" creationId="{C18EA0C0-9B17-4A5E-B4D7-AE3E6B1B0167}"/>
          </ac:picMkLst>
        </pc:picChg>
      </pc:sldChg>
      <pc:sldChg chg="addSp delSp modSp new del mod">
        <pc:chgData name="Frédéric Gagné" userId="49708f52-454f-468f-8e6d-d51a329576df" providerId="ADAL" clId="{BDCDC7C2-A257-41F0-8FDD-2A7D6ADB5347}" dt="2023-02-22T21:49:38.579" v="965" actId="47"/>
        <pc:sldMkLst>
          <pc:docMk/>
          <pc:sldMk cId="2777586830" sldId="454"/>
        </pc:sldMkLst>
        <pc:spChg chg="del">
          <ac:chgData name="Frédéric Gagné" userId="49708f52-454f-468f-8e6d-d51a329576df" providerId="ADAL" clId="{BDCDC7C2-A257-41F0-8FDD-2A7D6ADB5347}" dt="2023-02-22T21:20:58.293" v="290" actId="478"/>
          <ac:spMkLst>
            <pc:docMk/>
            <pc:sldMk cId="2777586830" sldId="454"/>
            <ac:spMk id="2" creationId="{C185A161-93CB-4E0C-9148-E21BE200A87B}"/>
          </ac:spMkLst>
        </pc:spChg>
        <pc:spChg chg="del">
          <ac:chgData name="Frédéric Gagné" userId="49708f52-454f-468f-8e6d-d51a329576df" providerId="ADAL" clId="{BDCDC7C2-A257-41F0-8FDD-2A7D6ADB5347}" dt="2023-02-22T21:21:00.997" v="291" actId="478"/>
          <ac:spMkLst>
            <pc:docMk/>
            <pc:sldMk cId="2777586830" sldId="454"/>
            <ac:spMk id="3" creationId="{F923D5DF-01E5-40B1-BD1C-C6F5093D0106}"/>
          </ac:spMkLst>
        </pc:spChg>
        <pc:spChg chg="add mod">
          <ac:chgData name="Frédéric Gagné" userId="49708f52-454f-468f-8e6d-d51a329576df" providerId="ADAL" clId="{BDCDC7C2-A257-41F0-8FDD-2A7D6ADB5347}" dt="2023-02-22T21:29:51.872" v="625" actId="113"/>
          <ac:spMkLst>
            <pc:docMk/>
            <pc:sldMk cId="2777586830" sldId="454"/>
            <ac:spMk id="4" creationId="{3CD95E61-D84D-4CB4-B83F-8B46E4CFF33B}"/>
          </ac:spMkLst>
        </pc:spChg>
        <pc:spChg chg="add mod">
          <ac:chgData name="Frédéric Gagné" userId="49708f52-454f-468f-8e6d-d51a329576df" providerId="ADAL" clId="{BDCDC7C2-A257-41F0-8FDD-2A7D6ADB5347}" dt="2023-02-22T21:29:58.594" v="626" actId="1076"/>
          <ac:spMkLst>
            <pc:docMk/>
            <pc:sldMk cId="2777586830" sldId="454"/>
            <ac:spMk id="7" creationId="{14884EDF-F4EF-42B2-B9DA-34BA62FC5496}"/>
          </ac:spMkLst>
        </pc:spChg>
        <pc:spChg chg="add mod">
          <ac:chgData name="Frédéric Gagné" userId="49708f52-454f-468f-8e6d-d51a329576df" providerId="ADAL" clId="{BDCDC7C2-A257-41F0-8FDD-2A7D6ADB5347}" dt="2023-02-22T21:31:05.425" v="707" actId="1076"/>
          <ac:spMkLst>
            <pc:docMk/>
            <pc:sldMk cId="2777586830" sldId="454"/>
            <ac:spMk id="10" creationId="{B07A221B-2845-4DFD-839C-D3D2BCD848BE}"/>
          </ac:spMkLst>
        </pc:spChg>
        <pc:spChg chg="add mod">
          <ac:chgData name="Frédéric Gagné" userId="49708f52-454f-468f-8e6d-d51a329576df" providerId="ADAL" clId="{BDCDC7C2-A257-41F0-8FDD-2A7D6ADB5347}" dt="2023-02-22T21:30:55.827" v="706" actId="1076"/>
          <ac:spMkLst>
            <pc:docMk/>
            <pc:sldMk cId="2777586830" sldId="454"/>
            <ac:spMk id="11" creationId="{3080170A-3B9D-438F-9F3C-D8A044AF96FA}"/>
          </ac:spMkLst>
        </pc:spChg>
        <pc:spChg chg="add mod">
          <ac:chgData name="Frédéric Gagné" userId="49708f52-454f-468f-8e6d-d51a329576df" providerId="ADAL" clId="{BDCDC7C2-A257-41F0-8FDD-2A7D6ADB5347}" dt="2023-02-22T21:31:21.699" v="709" actId="1076"/>
          <ac:spMkLst>
            <pc:docMk/>
            <pc:sldMk cId="2777586830" sldId="454"/>
            <ac:spMk id="12" creationId="{75FBFE4D-D30F-4177-8221-EE0C79334455}"/>
          </ac:spMkLst>
        </pc:spChg>
        <pc:picChg chg="add del mod modCrop">
          <ac:chgData name="Frédéric Gagné" userId="49708f52-454f-468f-8e6d-d51a329576df" providerId="ADAL" clId="{BDCDC7C2-A257-41F0-8FDD-2A7D6ADB5347}" dt="2023-02-22T21:28:29.407" v="612" actId="478"/>
          <ac:picMkLst>
            <pc:docMk/>
            <pc:sldMk cId="2777586830" sldId="454"/>
            <ac:picMk id="6" creationId="{EE68D60B-4457-45C5-92DD-BCAA3238E013}"/>
          </ac:picMkLst>
        </pc:picChg>
        <pc:picChg chg="add mod">
          <ac:chgData name="Frédéric Gagné" userId="49708f52-454f-468f-8e6d-d51a329576df" providerId="ADAL" clId="{BDCDC7C2-A257-41F0-8FDD-2A7D6ADB5347}" dt="2023-02-22T21:29:40.226" v="623" actId="1076"/>
          <ac:picMkLst>
            <pc:docMk/>
            <pc:sldMk cId="2777586830" sldId="454"/>
            <ac:picMk id="9" creationId="{10E2C7F9-6173-4D2C-84E1-669097FC294E}"/>
          </ac:picMkLst>
        </pc:picChg>
        <pc:picChg chg="add mod">
          <ac:chgData name="Frédéric Gagné" userId="49708f52-454f-468f-8e6d-d51a329576df" providerId="ADAL" clId="{BDCDC7C2-A257-41F0-8FDD-2A7D6ADB5347}" dt="2023-02-22T21:45:23.707" v="961" actId="1076"/>
          <ac:picMkLst>
            <pc:docMk/>
            <pc:sldMk cId="2777586830" sldId="454"/>
            <ac:picMk id="13" creationId="{A5B44999-22A8-47D5-A575-F3D9D9466946}"/>
          </ac:picMkLst>
        </pc:picChg>
      </pc:sldChg>
      <pc:sldChg chg="addSp delSp modSp new del mod">
        <pc:chgData name="Frédéric Gagné" userId="49708f52-454f-468f-8e6d-d51a329576df" providerId="ADAL" clId="{BDCDC7C2-A257-41F0-8FDD-2A7D6ADB5347}" dt="2023-02-22T21:49:38.579" v="965" actId="47"/>
        <pc:sldMkLst>
          <pc:docMk/>
          <pc:sldMk cId="2452611795" sldId="455"/>
        </pc:sldMkLst>
        <pc:spChg chg="del">
          <ac:chgData name="Frédéric Gagné" userId="49708f52-454f-468f-8e6d-d51a329576df" providerId="ADAL" clId="{BDCDC7C2-A257-41F0-8FDD-2A7D6ADB5347}" dt="2023-02-22T21:32:32.096" v="711" actId="478"/>
          <ac:spMkLst>
            <pc:docMk/>
            <pc:sldMk cId="2452611795" sldId="455"/>
            <ac:spMk id="2" creationId="{0D58D7AF-8861-40E2-B341-A0CECC64969D}"/>
          </ac:spMkLst>
        </pc:spChg>
        <pc:spChg chg="del">
          <ac:chgData name="Frédéric Gagné" userId="49708f52-454f-468f-8e6d-d51a329576df" providerId="ADAL" clId="{BDCDC7C2-A257-41F0-8FDD-2A7D6ADB5347}" dt="2023-02-22T21:32:33.562" v="712" actId="478"/>
          <ac:spMkLst>
            <pc:docMk/>
            <pc:sldMk cId="2452611795" sldId="455"/>
            <ac:spMk id="3" creationId="{AC2679A4-FAA6-4280-807D-5226BE2859A4}"/>
          </ac:spMkLst>
        </pc:spChg>
        <pc:spChg chg="add mod">
          <ac:chgData name="Frédéric Gagné" userId="49708f52-454f-468f-8e6d-d51a329576df" providerId="ADAL" clId="{BDCDC7C2-A257-41F0-8FDD-2A7D6ADB5347}" dt="2023-02-22T21:35:48.049" v="786" actId="255"/>
          <ac:spMkLst>
            <pc:docMk/>
            <pc:sldMk cId="2452611795" sldId="455"/>
            <ac:spMk id="8" creationId="{CDF659A2-287D-4602-B899-4A387A899FDB}"/>
          </ac:spMkLst>
        </pc:spChg>
        <pc:spChg chg="add mod">
          <ac:chgData name="Frédéric Gagné" userId="49708f52-454f-468f-8e6d-d51a329576df" providerId="ADAL" clId="{BDCDC7C2-A257-41F0-8FDD-2A7D6ADB5347}" dt="2023-02-22T21:36:09.215" v="790" actId="207"/>
          <ac:spMkLst>
            <pc:docMk/>
            <pc:sldMk cId="2452611795" sldId="455"/>
            <ac:spMk id="9" creationId="{99BE8EBE-D4AA-4601-BC27-379CC1FACE5C}"/>
          </ac:spMkLst>
        </pc:spChg>
        <pc:picChg chg="add del mod">
          <ac:chgData name="Frédéric Gagné" userId="49708f52-454f-468f-8e6d-d51a329576df" providerId="ADAL" clId="{BDCDC7C2-A257-41F0-8FDD-2A7D6ADB5347}" dt="2023-02-22T21:34:26.639" v="720" actId="478"/>
          <ac:picMkLst>
            <pc:docMk/>
            <pc:sldMk cId="2452611795" sldId="455"/>
            <ac:picMk id="5" creationId="{157ACED4-2183-44FB-AE51-A9318F4EAA8C}"/>
          </ac:picMkLst>
        </pc:picChg>
        <pc:picChg chg="add mod">
          <ac:chgData name="Frédéric Gagné" userId="49708f52-454f-468f-8e6d-d51a329576df" providerId="ADAL" clId="{BDCDC7C2-A257-41F0-8FDD-2A7D6ADB5347}" dt="2023-02-22T21:34:39.878" v="724" actId="1076"/>
          <ac:picMkLst>
            <pc:docMk/>
            <pc:sldMk cId="2452611795" sldId="455"/>
            <ac:picMk id="7" creationId="{A6047BD5-C065-4447-8C01-631C0200F1BB}"/>
          </ac:picMkLst>
        </pc:picChg>
        <pc:picChg chg="add mod">
          <ac:chgData name="Frédéric Gagné" userId="49708f52-454f-468f-8e6d-d51a329576df" providerId="ADAL" clId="{BDCDC7C2-A257-41F0-8FDD-2A7D6ADB5347}" dt="2023-02-22T21:45:28.801" v="962"/>
          <ac:picMkLst>
            <pc:docMk/>
            <pc:sldMk cId="2452611795" sldId="455"/>
            <ac:picMk id="10" creationId="{28D3A156-7093-4804-949C-FE1ED11352EE}"/>
          </ac:picMkLst>
        </pc:picChg>
      </pc:sldChg>
      <pc:sldChg chg="addSp delSp modSp new del mod">
        <pc:chgData name="Frédéric Gagné" userId="49708f52-454f-468f-8e6d-d51a329576df" providerId="ADAL" clId="{BDCDC7C2-A257-41F0-8FDD-2A7D6ADB5347}" dt="2023-02-22T21:49:38.579" v="965" actId="47"/>
        <pc:sldMkLst>
          <pc:docMk/>
          <pc:sldMk cId="2801856904" sldId="456"/>
        </pc:sldMkLst>
        <pc:spChg chg="del">
          <ac:chgData name="Frédéric Gagné" userId="49708f52-454f-468f-8e6d-d51a329576df" providerId="ADAL" clId="{BDCDC7C2-A257-41F0-8FDD-2A7D6ADB5347}" dt="2023-02-22T21:36:31.689" v="792" actId="478"/>
          <ac:spMkLst>
            <pc:docMk/>
            <pc:sldMk cId="2801856904" sldId="456"/>
            <ac:spMk id="2" creationId="{1B501CED-D95D-4D5E-99CF-5E170F29B0C9}"/>
          </ac:spMkLst>
        </pc:spChg>
        <pc:spChg chg="del">
          <ac:chgData name="Frédéric Gagné" userId="49708f52-454f-468f-8e6d-d51a329576df" providerId="ADAL" clId="{BDCDC7C2-A257-41F0-8FDD-2A7D6ADB5347}" dt="2023-02-22T21:36:33.191" v="793" actId="478"/>
          <ac:spMkLst>
            <pc:docMk/>
            <pc:sldMk cId="2801856904" sldId="456"/>
            <ac:spMk id="3" creationId="{EDA4C452-5AB7-447C-8FCE-7389622DE622}"/>
          </ac:spMkLst>
        </pc:spChg>
        <pc:spChg chg="add mod">
          <ac:chgData name="Frédéric Gagné" userId="49708f52-454f-468f-8e6d-d51a329576df" providerId="ADAL" clId="{BDCDC7C2-A257-41F0-8FDD-2A7D6ADB5347}" dt="2023-02-22T21:44:33.997" v="955" actId="113"/>
          <ac:spMkLst>
            <pc:docMk/>
            <pc:sldMk cId="2801856904" sldId="456"/>
            <ac:spMk id="6" creationId="{8C96C271-C45C-49B3-A5A4-97C4D608B78F}"/>
          </ac:spMkLst>
        </pc:spChg>
        <pc:spChg chg="add del mod">
          <ac:chgData name="Frédéric Gagné" userId="49708f52-454f-468f-8e6d-d51a329576df" providerId="ADAL" clId="{BDCDC7C2-A257-41F0-8FDD-2A7D6ADB5347}" dt="2023-02-22T21:44:15.576" v="952"/>
          <ac:spMkLst>
            <pc:docMk/>
            <pc:sldMk cId="2801856904" sldId="456"/>
            <ac:spMk id="9" creationId="{0BABEF23-D7C8-4E72-A70A-F74E56F72FF6}"/>
          </ac:spMkLst>
        </pc:spChg>
        <pc:spChg chg="add mod">
          <ac:chgData name="Frédéric Gagné" userId="49708f52-454f-468f-8e6d-d51a329576df" providerId="ADAL" clId="{BDCDC7C2-A257-41F0-8FDD-2A7D6ADB5347}" dt="2023-02-22T21:44:51.249" v="956" actId="255"/>
          <ac:spMkLst>
            <pc:docMk/>
            <pc:sldMk cId="2801856904" sldId="456"/>
            <ac:spMk id="10" creationId="{7B10E563-7BF4-4B02-AA37-9C7C82E181DC}"/>
          </ac:spMkLst>
        </pc:spChg>
        <pc:picChg chg="add mod">
          <ac:chgData name="Frédéric Gagné" userId="49708f52-454f-468f-8e6d-d51a329576df" providerId="ADAL" clId="{BDCDC7C2-A257-41F0-8FDD-2A7D6ADB5347}" dt="2023-02-22T21:45:09.854" v="959" actId="1076"/>
          <ac:picMkLst>
            <pc:docMk/>
            <pc:sldMk cId="2801856904" sldId="456"/>
            <ac:picMk id="5" creationId="{DDA971AC-5A88-41CA-B8C0-F8732C1897B1}"/>
          </ac:picMkLst>
        </pc:picChg>
        <pc:picChg chg="add mod">
          <ac:chgData name="Frédéric Gagné" userId="49708f52-454f-468f-8e6d-d51a329576df" providerId="ADAL" clId="{BDCDC7C2-A257-41F0-8FDD-2A7D6ADB5347}" dt="2023-02-22T21:45:04.197" v="958" actId="1076"/>
          <ac:picMkLst>
            <pc:docMk/>
            <pc:sldMk cId="2801856904" sldId="456"/>
            <ac:picMk id="8" creationId="{1E5E7CFC-32A7-4E0E-A5F0-3E1B48EE2C75}"/>
          </ac:picMkLst>
        </pc:picChg>
        <pc:picChg chg="add mod">
          <ac:chgData name="Frédéric Gagné" userId="49708f52-454f-468f-8e6d-d51a329576df" providerId="ADAL" clId="{BDCDC7C2-A257-41F0-8FDD-2A7D6ADB5347}" dt="2023-02-22T21:45:33.185" v="963"/>
          <ac:picMkLst>
            <pc:docMk/>
            <pc:sldMk cId="2801856904" sldId="456"/>
            <ac:picMk id="12" creationId="{ABB10532-E07C-431C-A05E-F7CBBEE7DF12}"/>
          </ac:picMkLst>
        </pc:picChg>
        <pc:picChg chg="add del">
          <ac:chgData name="Frédéric Gagné" userId="49708f52-454f-468f-8e6d-d51a329576df" providerId="ADAL" clId="{BDCDC7C2-A257-41F0-8FDD-2A7D6ADB5347}" dt="2023-02-22T21:42:10.013" v="869" actId="478"/>
          <ac:picMkLst>
            <pc:docMk/>
            <pc:sldMk cId="2801856904" sldId="456"/>
            <ac:picMk id="1026" creationId="{5E012A8A-9771-47B0-8840-7629F2B54FD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3CD2A-8D1A-41D6-A39C-7C85862A575C}" type="datetimeFigureOut">
              <a:rPr lang="fr-CA" smtClean="0"/>
              <a:t>2023-02-22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2327B-C394-4E2E-9E1C-2CE0CDE1E2E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79271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Kim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1A4E4-A5B6-4FAE-A6A7-F3465D9065F2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78065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ALEX : Montrer comment se connecter à TEAMS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1A4E4-A5B6-4FAE-A6A7-F3465D9065F2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85986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Alex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1A4E4-A5B6-4FAE-A6A7-F3465D9065F2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3358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ALEX : Montrer comment se connecter à Omnivox et LÉA</a:t>
            </a:r>
          </a:p>
          <a:p>
            <a:r>
              <a:rPr lang="fr-CA"/>
              <a:t>Montrer comment accéder à la communauté Orientation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1A4E4-A5B6-4FAE-A6A7-F3465D9065F2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72350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Alex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1A4E4-A5B6-4FAE-A6A7-F3465D9065F2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0749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Alex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1A4E4-A5B6-4FAE-A6A7-F3465D9065F2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22752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ALEX :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1A4E4-A5B6-4FAE-A6A7-F3465D9065F2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20032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ALEX : démonter ou et comment trouver son matricule et son courriel. Dans certains cas ce sera le courriel et dans d’autre ce sera le matricule.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1A4E4-A5B6-4FAE-A6A7-F3465D9065F2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19748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Alex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1A4E4-A5B6-4FAE-A6A7-F3465D9065F2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9040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ALEX : Montrer comment se connecter à TEAMS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1A4E4-A5B6-4FAE-A6A7-F3465D9065F2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4185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CA" altLang="fr-FR"/>
              <a:t>Alex : ton enseignant est bien placé pour t’expliquer dans quel contexte il ou tu utiliseras ces outils</a:t>
            </a:r>
          </a:p>
        </p:txBody>
      </p:sp>
      <p:sp>
        <p:nvSpPr>
          <p:cNvPr id="51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BD0BF9F-F62A-4D02-A756-AA6214F55F54}" type="slidenum">
              <a:rPr lang="fr-CA" altLang="fr-FR" smtClean="0"/>
              <a:pPr/>
              <a:t>12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482781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Alex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1A4E4-A5B6-4FAE-A6A7-F3465D9065F2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60880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41B0-F4D5-4460-BCAD-F7E2B41A8257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microsoft.com/office/2007/relationships/hdphoto" Target="../media/hdphoto1.wdp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52.xml"/><Relationship Id="rId7" Type="http://schemas.openxmlformats.org/officeDocument/2006/relationships/image" Target="../media/image8.png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13" Type="http://schemas.openxmlformats.org/officeDocument/2006/relationships/image" Target="../media/image3.png"/><Relationship Id="rId3" Type="http://schemas.openxmlformats.org/officeDocument/2006/relationships/tags" Target="../tags/tag56.xml"/><Relationship Id="rId7" Type="http://schemas.openxmlformats.org/officeDocument/2006/relationships/slideLayout" Target="../slideLayouts/slideLayout2.xml"/><Relationship Id="rId12" Type="http://schemas.openxmlformats.org/officeDocument/2006/relationships/hyperlink" Target="https://youtu.be/XiYN2Joegzs" TargetMode="Externa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hyperlink" Target="http://dsi.cegeptr.qc.ca/documentation/o365/" TargetMode="External"/><Relationship Id="rId5" Type="http://schemas.openxmlformats.org/officeDocument/2006/relationships/tags" Target="../tags/tag58.xml"/><Relationship Id="rId10" Type="http://schemas.openxmlformats.org/officeDocument/2006/relationships/image" Target="../media/image8.png"/><Relationship Id="rId4" Type="http://schemas.openxmlformats.org/officeDocument/2006/relationships/tags" Target="../tags/tag57.xml"/><Relationship Id="rId9" Type="http://schemas.openxmlformats.org/officeDocument/2006/relationships/hyperlink" Target="mailto:prenom.nom.xx@edu.cegeptr.qc.ca" TargetMode="Externa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tags" Target="../tags/tag85.xml"/><Relationship Id="rId39" Type="http://schemas.openxmlformats.org/officeDocument/2006/relationships/image" Target="../media/image16.png"/><Relationship Id="rId21" Type="http://schemas.openxmlformats.org/officeDocument/2006/relationships/tags" Target="../tags/tag80.xml"/><Relationship Id="rId34" Type="http://schemas.openxmlformats.org/officeDocument/2006/relationships/image" Target="../media/image11.png"/><Relationship Id="rId7" Type="http://schemas.openxmlformats.org/officeDocument/2006/relationships/tags" Target="../tags/tag66.xml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tags" Target="../tags/tag88.xml"/><Relationship Id="rId41" Type="http://schemas.openxmlformats.org/officeDocument/2006/relationships/image" Target="../media/image18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tags" Target="../tags/tag83.xml"/><Relationship Id="rId32" Type="http://schemas.openxmlformats.org/officeDocument/2006/relationships/image" Target="../media/image9.png"/><Relationship Id="rId37" Type="http://schemas.openxmlformats.org/officeDocument/2006/relationships/image" Target="../media/image14.png"/><Relationship Id="rId40" Type="http://schemas.openxmlformats.org/officeDocument/2006/relationships/image" Target="../media/image17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tags" Target="../tags/tag82.xml"/><Relationship Id="rId28" Type="http://schemas.openxmlformats.org/officeDocument/2006/relationships/tags" Target="../tags/tag87.xml"/><Relationship Id="rId36" Type="http://schemas.openxmlformats.org/officeDocument/2006/relationships/image" Target="../media/image13.png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31" Type="http://schemas.openxmlformats.org/officeDocument/2006/relationships/notesSlide" Target="../notesSlides/notesSlide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tags" Target="../tags/tag81.xml"/><Relationship Id="rId27" Type="http://schemas.openxmlformats.org/officeDocument/2006/relationships/tags" Target="../tags/tag86.xml"/><Relationship Id="rId30" Type="http://schemas.openxmlformats.org/officeDocument/2006/relationships/slideLayout" Target="../slideLayouts/slideLayout2.xml"/><Relationship Id="rId35" Type="http://schemas.openxmlformats.org/officeDocument/2006/relationships/image" Target="../media/image12.png"/><Relationship Id="rId8" Type="http://schemas.openxmlformats.org/officeDocument/2006/relationships/tags" Target="../tags/tag67.xml"/><Relationship Id="rId3" Type="http://schemas.openxmlformats.org/officeDocument/2006/relationships/tags" Target="../tags/tag62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tags" Target="../tags/tag84.xml"/><Relationship Id="rId33" Type="http://schemas.openxmlformats.org/officeDocument/2006/relationships/image" Target="../media/image10.jpeg"/><Relationship Id="rId38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1.xml"/><Relationship Id="rId7" Type="http://schemas.openxmlformats.org/officeDocument/2006/relationships/image" Target="../media/image5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mailto:xxxxxx@cegeptr.qc.ca" TargetMode="External"/><Relationship Id="rId3" Type="http://schemas.openxmlformats.org/officeDocument/2006/relationships/tags" Target="../tags/tag95.xml"/><Relationship Id="rId7" Type="http://schemas.openxmlformats.org/officeDocument/2006/relationships/notesSlide" Target="../notesSlides/notesSlide10.xml"/><Relationship Id="rId12" Type="http://schemas.openxmlformats.org/officeDocument/2006/relationships/image" Target="../media/image3.pn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slideLayout" Target="../slideLayouts/slideLayout2.xml"/><Relationship Id="rId11" Type="http://schemas.openxmlformats.org/officeDocument/2006/relationships/hyperlink" Target="https://youtu.be/XJ1531Bfy_w" TargetMode="External"/><Relationship Id="rId5" Type="http://schemas.openxmlformats.org/officeDocument/2006/relationships/tags" Target="../tags/tag97.xml"/><Relationship Id="rId10" Type="http://schemas.openxmlformats.org/officeDocument/2006/relationships/hyperlink" Target="https://youtu.be/5EyuGRDK2ng" TargetMode="External"/><Relationship Id="rId4" Type="http://schemas.openxmlformats.org/officeDocument/2006/relationships/tags" Target="../tags/tag96.xml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image" Target="../media/image3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image" Target="../media/image19.png"/><Relationship Id="rId5" Type="http://schemas.openxmlformats.org/officeDocument/2006/relationships/tags" Target="../tags/tag102.xml"/><Relationship Id="rId10" Type="http://schemas.openxmlformats.org/officeDocument/2006/relationships/image" Target="../media/image7.png"/><Relationship Id="rId4" Type="http://schemas.openxmlformats.org/officeDocument/2006/relationships/tags" Target="../tags/tag101.xml"/><Relationship Id="rId9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107.xml"/><Relationship Id="rId7" Type="http://schemas.openxmlformats.org/officeDocument/2006/relationships/notesSlide" Target="../notesSlides/notesSlide12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10" Type="http://schemas.openxmlformats.org/officeDocument/2006/relationships/image" Target="../media/image3.png"/><Relationship Id="rId4" Type="http://schemas.openxmlformats.org/officeDocument/2006/relationships/tags" Target="../tags/tag108.xml"/><Relationship Id="rId9" Type="http://schemas.openxmlformats.org/officeDocument/2006/relationships/hyperlink" Target="https://www.cegeptr.qc.ca/wp-content/uploads/2018/11/acces_omnivox_h19.pdf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tags" Target="../tags/tag112.xml"/><Relationship Id="rId7" Type="http://schemas.openxmlformats.org/officeDocument/2006/relationships/image" Target="../media/image20.png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14.xml"/><Relationship Id="rId10" Type="http://schemas.openxmlformats.org/officeDocument/2006/relationships/image" Target="../media/image3.png"/><Relationship Id="rId4" Type="http://schemas.openxmlformats.org/officeDocument/2006/relationships/tags" Target="../tags/tag113.xml"/><Relationship Id="rId9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hyperlink" Target="mailto:registraire@cegeptr.qc.ca?subject=Mot%20de%20passe" TargetMode="External"/><Relationship Id="rId5" Type="http://schemas.openxmlformats.org/officeDocument/2006/relationships/hyperlink" Target="mailto:espacei@cegeptr.qc.ca" TargetMode="External"/><Relationship Id="rId4" Type="http://schemas.openxmlformats.org/officeDocument/2006/relationships/hyperlink" Target="mailto:fad.fcse@cegeptr.qc.ca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7.xml"/><Relationship Id="rId5" Type="http://schemas.openxmlformats.org/officeDocument/2006/relationships/hyperlink" Target="mailto:Fad.fcse@cegeptr.qc.ca" TargetMode="Externa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fad.fcse@cegeptr.qc.ca" TargetMode="External"/><Relationship Id="rId3" Type="http://schemas.openxmlformats.org/officeDocument/2006/relationships/tags" Target="../tags/tag17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22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.png"/><Relationship Id="rId5" Type="http://schemas.openxmlformats.org/officeDocument/2006/relationships/tags" Target="../tags/tag24.xml"/><Relationship Id="rId10" Type="http://schemas.openxmlformats.org/officeDocument/2006/relationships/image" Target="../media/image7.png"/><Relationship Id="rId4" Type="http://schemas.openxmlformats.org/officeDocument/2006/relationships/tags" Target="../tags/tag23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image" Target="../media/image3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29.xml"/><Relationship Id="rId10" Type="http://schemas.openxmlformats.org/officeDocument/2006/relationships/tags" Target="../tags/tag34.xml"/><Relationship Id="rId4" Type="http://schemas.openxmlformats.org/officeDocument/2006/relationships/tags" Target="../tags/tag28.xml"/><Relationship Id="rId9" Type="http://schemas.openxmlformats.org/officeDocument/2006/relationships/tags" Target="../tags/tag3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7.xml"/><Relationship Id="rId7" Type="http://schemas.openxmlformats.org/officeDocument/2006/relationships/hyperlink" Target="https://youtu.be/VrRcNOyA2RY" TargetMode="Externa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hyperlink" Target="mailto:prenom.nom.xx@edu.cegeptr.qc.ca" TargetMode="Externa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10" Type="http://schemas.openxmlformats.org/officeDocument/2006/relationships/image" Target="../media/image3.png"/><Relationship Id="rId4" Type="http://schemas.openxmlformats.org/officeDocument/2006/relationships/tags" Target="../tags/tag41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0QB8gup_Sf0" TargetMode="External"/><Relationship Id="rId3" Type="http://schemas.openxmlformats.org/officeDocument/2006/relationships/tags" Target="../tags/tag47.xml"/><Relationship Id="rId7" Type="http://schemas.openxmlformats.org/officeDocument/2006/relationships/hyperlink" Target="https://fc-cegeptr.moodle.decclic.qc.ca/?" TargetMode="Externa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A88F8DA7-806B-4E93-9FB3-B251527260E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44765" y="6216527"/>
            <a:ext cx="2853541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fr-FR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r>
              <a:rPr lang="fr-CA" sz="900" b="1">
                <a:solidFill>
                  <a:srgbClr val="092D74"/>
                </a:solidFill>
                <a:latin typeface="Century Gothic"/>
                <a:ea typeface="ＭＳ Ｐゴシック"/>
              </a:rPr>
              <a:t>Équipe de soutien et d’accompagnement</a:t>
            </a:r>
          </a:p>
          <a:p>
            <a:r>
              <a:rPr lang="fr-CA" sz="900">
                <a:solidFill>
                  <a:srgbClr val="092D74"/>
                </a:solidFill>
                <a:latin typeface="Century Gothic"/>
                <a:ea typeface="ＭＳ Ｐゴシック"/>
              </a:rPr>
              <a:t>Formation à distance et </a:t>
            </a:r>
            <a:r>
              <a:rPr lang="fr-CA" sz="900" err="1">
                <a:solidFill>
                  <a:srgbClr val="092D74"/>
                </a:solidFill>
                <a:latin typeface="Century Gothic"/>
                <a:ea typeface="ＭＳ Ｐゴシック"/>
              </a:rPr>
              <a:t>technoédagogie</a:t>
            </a:r>
            <a:endParaRPr lang="fr-CA" sz="900" err="1">
              <a:solidFill>
                <a:srgbClr val="092D74"/>
              </a:solidFill>
              <a:latin typeface="Century Gothic" panose="020B0502020202020204" pitchFamily="34" charset="0"/>
            </a:endParaRPr>
          </a:p>
          <a:p>
            <a:r>
              <a:rPr lang="fr-CA" sz="900">
                <a:solidFill>
                  <a:srgbClr val="092D74"/>
                </a:solidFill>
                <a:latin typeface="Century Gothic"/>
                <a:ea typeface="ＭＳ Ｐゴシック"/>
              </a:rPr>
              <a:t>Fad.fcse@cegeptr.qc.ca</a:t>
            </a:r>
          </a:p>
        </p:txBody>
      </p:sp>
      <p:pic>
        <p:nvPicPr>
          <p:cNvPr id="12" name="Image 11" descr="Une image contenant dessin, signe&#10;&#10;Description générée avec un niveau de confiance très élevé">
            <a:extLst>
              <a:ext uri="{FF2B5EF4-FFF2-40B4-BE49-F238E27FC236}">
                <a16:creationId xmlns:a16="http://schemas.microsoft.com/office/drawing/2014/main" id="{F876950B-3794-4213-A7B8-75295D44C3B2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11026067" y="6078768"/>
            <a:ext cx="921168" cy="645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 descr="Une image contenant personne, portable, table, femme&#10;&#10;Description générée avec un niveau de confiance très élevé">
            <a:extLst>
              <a:ext uri="{FF2B5EF4-FFF2-40B4-BE49-F238E27FC236}">
                <a16:creationId xmlns:a16="http://schemas.microsoft.com/office/drawing/2014/main" id="{9D399EF7-8783-4BB5-B850-DC2FD68DD76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6581" t="8506" r="19469" b="18299"/>
          <a:stretch/>
        </p:blipFill>
        <p:spPr>
          <a:xfrm>
            <a:off x="0" y="-85281"/>
            <a:ext cx="12195202" cy="705462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427B583-189E-4525-A6D8-F012680A085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4068763"/>
            <a:ext cx="12192000" cy="873125"/>
          </a:xfrm>
          <a:prstGeom prst="rect">
            <a:avLst/>
          </a:prstGeom>
          <a:solidFill>
            <a:srgbClr val="092D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fr-FR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fr-CA"/>
          </a:p>
        </p:txBody>
      </p:sp>
      <p:sp>
        <p:nvSpPr>
          <p:cNvPr id="17" name="ZoneTexte 9">
            <a:extLst>
              <a:ext uri="{FF2B5EF4-FFF2-40B4-BE49-F238E27FC236}">
                <a16:creationId xmlns:a16="http://schemas.microsoft.com/office/drawing/2014/main" id="{E60A6EDE-4939-49AB-9512-9642DCCD9F1A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4249444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defPPr>
              <a:defRPr lang="fr-FR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 algn="ctr">
              <a:defRPr/>
            </a:pPr>
            <a:r>
              <a:rPr lang="fr-CA" sz="2800" b="1" dirty="0">
                <a:solidFill>
                  <a:schemeClr val="bg1"/>
                </a:solidFill>
                <a:latin typeface="Calibri"/>
                <a:ea typeface="ＭＳ Ｐゴシック"/>
                <a:cs typeface="Calibri"/>
              </a:rPr>
              <a:t>Séance de préparation classe virtuelle (Étudiants programmes AEC)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8" name="ZoneTexte 4">
            <a:extLst>
              <a:ext uri="{FF2B5EF4-FFF2-40B4-BE49-F238E27FC236}">
                <a16:creationId xmlns:a16="http://schemas.microsoft.com/office/drawing/2014/main" id="{FCD973AA-036B-4DCD-983D-7D378194A3D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5265365"/>
            <a:ext cx="121920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 algn="ctr">
              <a:defRPr/>
            </a:pPr>
            <a:r>
              <a:rPr lang="fr-CA" altLang="fr-FR" sz="1400" b="1" dirty="0">
                <a:solidFill>
                  <a:schemeClr val="bg1"/>
                </a:solidFill>
                <a:latin typeface="Century Gothic"/>
                <a:ea typeface="ＭＳ Ｐゴシック"/>
              </a:rPr>
              <a:t>Formation continue et services aux entreprises</a:t>
            </a:r>
          </a:p>
          <a:p>
            <a:pPr algn="ctr">
              <a:defRPr/>
            </a:pPr>
            <a:r>
              <a:rPr lang="fr-CA" altLang="fr-FR" sz="1400" b="1" dirty="0">
                <a:solidFill>
                  <a:schemeClr val="bg1"/>
                </a:solidFill>
                <a:latin typeface="Century Gothic"/>
                <a:ea typeface="ＭＳ Ｐゴシック"/>
              </a:rPr>
              <a:t>Équipe de soutien et d'accompagnement en formation à distance</a:t>
            </a:r>
            <a:endParaRPr lang="fr-CA" altLang="fr-FR" sz="1400" b="1" dirty="0">
              <a:solidFill>
                <a:schemeClr val="bg1"/>
              </a:solidFill>
              <a:latin typeface="Century Gothic"/>
            </a:endParaRPr>
          </a:p>
        </p:txBody>
      </p:sp>
      <p:pic>
        <p:nvPicPr>
          <p:cNvPr id="8" name="Image 14">
            <a:extLst>
              <a:ext uri="{FF2B5EF4-FFF2-40B4-BE49-F238E27FC236}">
                <a16:creationId xmlns:a16="http://schemas.microsoft.com/office/drawing/2014/main" id="{A4B71FE8-CAC9-468F-AE31-EE9680ADCB52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83202" y="5878346"/>
            <a:ext cx="2032757" cy="84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EC7574-A469-4D4B-9419-67175F9C05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994241" y="5788864"/>
            <a:ext cx="2084716" cy="948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EE21FC-AAC9-4722-BACD-21CFC21B002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942956" y="812881"/>
            <a:ext cx="5782322" cy="364715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CA" sz="2000" dirty="0">
                <a:solidFill>
                  <a:srgbClr val="C00000"/>
                </a:solidFill>
                <a:latin typeface="Century Gothic" panose="020B0502020202020204" pitchFamily="34" charset="0"/>
              </a:rPr>
              <a:t>Office 365 (Microsoft) offre un ensemble d’applications en ligne, comprenant un espace de stockage dans le Cloud. </a:t>
            </a:r>
          </a:p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dirty="0">
                <a:latin typeface="Century Gothic" panose="020B0502020202020204" pitchFamily="34" charset="0"/>
              </a:rPr>
              <a:t>Tu </a:t>
            </a:r>
            <a:r>
              <a:rPr lang="en-US" sz="2000" b="1" dirty="0" err="1">
                <a:latin typeface="Century Gothic" panose="020B0502020202020204" pitchFamily="34" charset="0"/>
              </a:rPr>
              <a:t>utiliseras</a:t>
            </a:r>
            <a:r>
              <a:rPr lang="en-US" sz="2000" b="1" dirty="0">
                <a:latin typeface="Century Gothic" panose="020B0502020202020204" pitchFamily="34" charset="0"/>
              </a:rPr>
              <a:t> les applications de Office 365 pour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>
                <a:latin typeface="Century Gothic"/>
              </a:rPr>
              <a:t>Déposer, conserver et partager des fichiers.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>
                <a:latin typeface="Century Gothic"/>
              </a:rPr>
              <a:t>Communiquer et collaborer virtuellement.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>
                <a:latin typeface="Century Gothic"/>
              </a:rPr>
              <a:t>Travailler des documents (Ex. Word, Excel, PowerPoint, etc.).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>
                <a:latin typeface="Century Gothic"/>
              </a:rPr>
              <a:t>Écouter des vidéos partager par ton enseignant (Ex. Stream).</a:t>
            </a:r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1026" name="Picture 2" descr="How to Stay Current with Microsoft Office Versions (and Why it Matters)">
            <a:extLst>
              <a:ext uri="{FF2B5EF4-FFF2-40B4-BE49-F238E27FC236}">
                <a16:creationId xmlns:a16="http://schemas.microsoft.com/office/drawing/2014/main" id="{E9081050-73B1-4CEB-A060-05ACCB18C300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27" y="1603962"/>
            <a:ext cx="4499509" cy="285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14">
            <a:extLst>
              <a:ext uri="{FF2B5EF4-FFF2-40B4-BE49-F238E27FC236}">
                <a16:creationId xmlns:a16="http://schemas.microsoft.com/office/drawing/2014/main" id="{F359DBFD-E94C-46AF-B8A6-6F8C1C70B59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6919" y="5826150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02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62"/>
    </mc:Choice>
    <mc:Fallback xmlns="">
      <p:transition spd="slow" advTm="4286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EC7574-A469-4D4B-9419-67175F9C05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994241" y="5788864"/>
            <a:ext cx="2084716" cy="948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C1BA2E3-73F5-4696-B069-9265E5F509A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486401" y="1372930"/>
            <a:ext cx="6705599" cy="193899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Comment ? : </a:t>
            </a:r>
            <a:br>
              <a:rPr lang="en-US" sz="3000" b="1" dirty="0">
                <a:latin typeface="Century Gothic" panose="020B0502020202020204" pitchFamily="34" charset="0"/>
              </a:rPr>
            </a:br>
            <a:r>
              <a:rPr lang="en-US" sz="3000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Courriel 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entury Gothic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prenom.nom.xx@edu.cegeptr.qc.ca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)</a:t>
            </a:r>
            <a:br>
              <a:rPr lang="en-US" sz="3000" dirty="0">
                <a:latin typeface="Century Gothic" panose="020B0502020202020204" pitchFamily="34" charset="0"/>
              </a:rPr>
            </a:br>
            <a:endParaRPr lang="en-US" sz="30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Century Gothic"/>
              </a:rPr>
              <a:t>Où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 ? : </a:t>
            </a:r>
            <a:r>
              <a:rPr lang="en-US" sz="3000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www.cegeptr.qc.ca</a:t>
            </a:r>
          </a:p>
        </p:txBody>
      </p:sp>
      <p:pic>
        <p:nvPicPr>
          <p:cNvPr id="6" name="Picture 2" descr="How to Stay Current with Microsoft Office Versions (and Why it Matters)">
            <a:extLst>
              <a:ext uri="{FF2B5EF4-FFF2-40B4-BE49-F238E27FC236}">
                <a16:creationId xmlns:a16="http://schemas.microsoft.com/office/drawing/2014/main" id="{080FF6CA-7354-4CD6-B727-382A540B3CDE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45" y="802827"/>
            <a:ext cx="4499509" cy="285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8134D4F-1E2B-4DF0-A4AF-44F313F4F0D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78084" y="4857651"/>
            <a:ext cx="9023857" cy="861774"/>
          </a:xfrm>
          <a:prstGeom prst="rect">
            <a:avLst/>
          </a:prstGeom>
          <a:noFill/>
          <a:ln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>
                <a:latin typeface="Century Gothic" panose="020B0502020202020204" pitchFamily="34" charset="0"/>
                <a:hlinkClick r:id="rId11"/>
              </a:rPr>
              <a:t>Lien vers la procédure pour installer les applications Office 365 sur ton ordinateur personnel.</a:t>
            </a:r>
            <a:endParaRPr lang="fr-CA" sz="2500" b="1" dirty="0">
              <a:latin typeface="Century Gothic" panose="020B0502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FA64D8-2F9A-4415-A646-DC60EDF78DB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78084" y="4172147"/>
            <a:ext cx="9023857" cy="477054"/>
          </a:xfrm>
          <a:prstGeom prst="rect">
            <a:avLst/>
          </a:prstGeom>
          <a:noFill/>
          <a:ln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>
                <a:latin typeface="Century Gothic" panose="020B0502020202020204" pitchFamily="34" charset="0"/>
                <a:hlinkClick r:id="rId12"/>
              </a:rPr>
              <a:t>Clique ici pour une capsule vidéo.</a:t>
            </a:r>
            <a:endParaRPr lang="fr-CA" sz="2500" b="1" dirty="0">
              <a:latin typeface="Century Gothic" panose="020B0502020202020204" pitchFamily="34" charset="0"/>
            </a:endParaRP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E13C2E2D-CE18-4D12-B173-C5BC7A49CAB0}"/>
              </a:ext>
            </a:extLst>
          </p:cNvPr>
          <p:cNvSpPr/>
          <p:nvPr/>
        </p:nvSpPr>
        <p:spPr>
          <a:xfrm>
            <a:off x="458467" y="4985098"/>
            <a:ext cx="1415120" cy="64569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8D767573-54A2-43A7-B305-AC8099039478}"/>
              </a:ext>
            </a:extLst>
          </p:cNvPr>
          <p:cNvSpPr/>
          <p:nvPr/>
        </p:nvSpPr>
        <p:spPr>
          <a:xfrm>
            <a:off x="458467" y="4130054"/>
            <a:ext cx="1415120" cy="64569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3" name="Image 14">
            <a:extLst>
              <a:ext uri="{FF2B5EF4-FFF2-40B4-BE49-F238E27FC236}">
                <a16:creationId xmlns:a16="http://schemas.microsoft.com/office/drawing/2014/main" id="{3CF4F641-CAD4-4C80-A1A4-54A6C262DB38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6919" y="5826150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01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62"/>
    </mc:Choice>
    <mc:Fallback xmlns="">
      <p:transition spd="slow" advTm="4286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>
            <p:custDataLst>
              <p:tags r:id="rId1"/>
            </p:custDataLst>
          </p:nvPr>
        </p:nvGrpSpPr>
        <p:grpSpPr>
          <a:xfrm>
            <a:off x="0" y="260350"/>
            <a:ext cx="12192000" cy="431800"/>
            <a:chOff x="457200" y="260350"/>
            <a:chExt cx="8229600" cy="431800"/>
          </a:xfrm>
          <a:solidFill>
            <a:srgbClr val="092D74"/>
          </a:solidFill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CF3D504-2357-AE4B-BB04-0EAA9ABF6CC4}"/>
                </a:ext>
              </a:extLst>
            </p:cNvPr>
            <p:cNvSpPr/>
            <p:nvPr/>
          </p:nvSpPr>
          <p:spPr>
            <a:xfrm>
              <a:off x="457200" y="260350"/>
              <a:ext cx="8229600" cy="4318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CA"/>
            </a:p>
          </p:txBody>
        </p:sp>
        <p:sp>
          <p:nvSpPr>
            <p:cNvPr id="15362" name="ZoneTexte 3"/>
            <p:cNvSpPr txBox="1">
              <a:spLocks noChangeArrowheads="1"/>
            </p:cNvSpPr>
            <p:nvPr/>
          </p:nvSpPr>
          <p:spPr bwMode="auto">
            <a:xfrm>
              <a:off x="461486" y="292100"/>
              <a:ext cx="8225314" cy="369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buNone/>
                <a:defRPr/>
              </a:pPr>
              <a:r>
                <a:rPr lang="fr-CA" sz="1800" b="1">
                  <a:solidFill>
                    <a:schemeClr val="bg1"/>
                  </a:solidFill>
                  <a:latin typeface="Calibri"/>
                  <a:ea typeface="ＭＳ Ｐゴシック"/>
                  <a:cs typeface="Calibri"/>
                </a:rPr>
                <a:t>Introduction à TEAMS pour l’administration</a:t>
              </a:r>
              <a:endParaRPr lang="fr-FR" sz="1800">
                <a:solidFill>
                  <a:schemeClr val="bg1"/>
                </a:solidFill>
              </a:endParaRPr>
            </a:p>
          </p:txBody>
        </p:sp>
      </p:grpSp>
      <p:sp>
        <p:nvSpPr>
          <p:cNvPr id="4099" name="ZoneTexte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350" y="941032"/>
            <a:ext cx="121919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fr-CA" altLang="fr-FR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Les applications de Office 365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2067C85E-1E7C-43EC-B83F-648154EA4D06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3708161" y="3785075"/>
            <a:ext cx="1044397" cy="1186615"/>
            <a:chOff x="4448682" y="3862082"/>
            <a:chExt cx="1044397" cy="1186615"/>
          </a:xfrm>
        </p:grpSpPr>
        <p:pic>
          <p:nvPicPr>
            <p:cNvPr id="12" name="Image 11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790" y="3862082"/>
              <a:ext cx="795009" cy="795009"/>
            </a:xfrm>
            <a:prstGeom prst="rect">
              <a:avLst/>
            </a:prstGeom>
          </p:spPr>
        </p:pic>
        <p:sp>
          <p:nvSpPr>
            <p:cNvPr id="17" name="ZoneTexte 16"/>
            <p:cNvSpPr txBox="1"/>
            <p:nvPr>
              <p:custDataLst>
                <p:tags r:id="rId29"/>
              </p:custDataLst>
            </p:nvPr>
          </p:nvSpPr>
          <p:spPr>
            <a:xfrm>
              <a:off x="4448682" y="4725532"/>
              <a:ext cx="104439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500" b="1">
                  <a:latin typeface="Century Gothic" panose="020B0502020202020204" pitchFamily="34" charset="0"/>
                </a:rPr>
                <a:t>Excel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185BF53-5F13-445B-B360-F382B372C5FD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5694125" y="3753883"/>
            <a:ext cx="1044397" cy="1217807"/>
            <a:chOff x="6068901" y="3830889"/>
            <a:chExt cx="1044397" cy="1217807"/>
          </a:xfrm>
        </p:grpSpPr>
        <p:pic>
          <p:nvPicPr>
            <p:cNvPr id="6" name="Image 5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282" y="3830889"/>
              <a:ext cx="835093" cy="835093"/>
            </a:xfrm>
            <a:prstGeom prst="rect">
              <a:avLst/>
            </a:prstGeom>
          </p:spPr>
        </p:pic>
        <p:sp>
          <p:nvSpPr>
            <p:cNvPr id="22" name="ZoneTexte 21"/>
            <p:cNvSpPr txBox="1"/>
            <p:nvPr>
              <p:custDataLst>
                <p:tags r:id="rId27"/>
              </p:custDataLst>
            </p:nvPr>
          </p:nvSpPr>
          <p:spPr>
            <a:xfrm>
              <a:off x="6068901" y="4725531"/>
              <a:ext cx="104439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500" b="1">
                  <a:latin typeface="Century Gothic" panose="020B0502020202020204" pitchFamily="34" charset="0"/>
                </a:rPr>
                <a:t>OneNote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8C311578-E404-4522-A650-D9B9160F63A9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7229119" y="3753883"/>
            <a:ext cx="1044397" cy="1126343"/>
            <a:chOff x="7564397" y="3850110"/>
            <a:chExt cx="1044397" cy="1126343"/>
          </a:xfrm>
        </p:grpSpPr>
        <p:pic>
          <p:nvPicPr>
            <p:cNvPr id="13" name="Image 12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7806" y="3850110"/>
              <a:ext cx="765570" cy="765570"/>
            </a:xfrm>
            <a:prstGeom prst="rect">
              <a:avLst/>
            </a:prstGeom>
          </p:spPr>
        </p:pic>
        <p:sp>
          <p:nvSpPr>
            <p:cNvPr id="23" name="ZoneTexte 22"/>
            <p:cNvSpPr txBox="1"/>
            <p:nvPr>
              <p:custDataLst>
                <p:tags r:id="rId25"/>
              </p:custDataLst>
            </p:nvPr>
          </p:nvSpPr>
          <p:spPr>
            <a:xfrm>
              <a:off x="7564397" y="4653288"/>
              <a:ext cx="104439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500" b="1">
                  <a:latin typeface="Century Gothic" panose="020B0502020202020204" pitchFamily="34" charset="0"/>
                </a:rPr>
                <a:t>Word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739596B2-09B7-4BBB-85C3-1C6533AB8799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8886267" y="3712010"/>
            <a:ext cx="1412750" cy="1217769"/>
            <a:chOff x="8923429" y="3730698"/>
            <a:chExt cx="1412750" cy="1217769"/>
          </a:xfrm>
        </p:grpSpPr>
        <p:pic>
          <p:nvPicPr>
            <p:cNvPr id="14" name="Image 13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78859" y="3730698"/>
              <a:ext cx="901890" cy="901890"/>
            </a:xfrm>
            <a:prstGeom prst="rect">
              <a:avLst/>
            </a:prstGeom>
          </p:spPr>
        </p:pic>
        <p:sp>
          <p:nvSpPr>
            <p:cNvPr id="24" name="ZoneTexte 23"/>
            <p:cNvSpPr txBox="1"/>
            <p:nvPr>
              <p:custDataLst>
                <p:tags r:id="rId23"/>
              </p:custDataLst>
            </p:nvPr>
          </p:nvSpPr>
          <p:spPr>
            <a:xfrm>
              <a:off x="8923429" y="4625302"/>
              <a:ext cx="141275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500" b="1">
                  <a:latin typeface="Century Gothic" panose="020B0502020202020204" pitchFamily="34" charset="0"/>
                </a:rPr>
                <a:t>PowerPoint</a:t>
              </a:r>
            </a:p>
          </p:txBody>
        </p:sp>
      </p:grpSp>
      <p:grpSp>
        <p:nvGrpSpPr>
          <p:cNvPr id="37" name="Groupe 36"/>
          <p:cNvGrpSpPr/>
          <p:nvPr>
            <p:custDataLst>
              <p:tags r:id="rId7"/>
            </p:custDataLst>
          </p:nvPr>
        </p:nvGrpSpPr>
        <p:grpSpPr>
          <a:xfrm>
            <a:off x="6368157" y="1927962"/>
            <a:ext cx="1126435" cy="1211144"/>
            <a:chOff x="689474" y="3453968"/>
            <a:chExt cx="1044397" cy="1198585"/>
          </a:xfrm>
        </p:grpSpPr>
        <p:pic>
          <p:nvPicPr>
            <p:cNvPr id="15" name="Image 14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474" y="3453968"/>
              <a:ext cx="919413" cy="915327"/>
            </a:xfrm>
            <a:prstGeom prst="rect">
              <a:avLst/>
            </a:prstGeom>
          </p:spPr>
        </p:pic>
        <p:sp>
          <p:nvSpPr>
            <p:cNvPr id="28" name="ZoneTexte 27"/>
            <p:cNvSpPr txBox="1"/>
            <p:nvPr>
              <p:custDataLst>
                <p:tags r:id="rId21"/>
              </p:custDataLst>
            </p:nvPr>
          </p:nvSpPr>
          <p:spPr>
            <a:xfrm>
              <a:off x="689474" y="4329388"/>
              <a:ext cx="104439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500" b="1">
                  <a:latin typeface="Century Gothic" panose="020B0502020202020204" pitchFamily="34" charset="0"/>
                </a:rPr>
                <a:t>Outlook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A412B267-388A-4317-9D43-18883582EA2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4633948" y="1700034"/>
            <a:ext cx="1141557" cy="1371182"/>
            <a:chOff x="2329030" y="2276900"/>
            <a:chExt cx="1433163" cy="1721445"/>
          </a:xfrm>
        </p:grpSpPr>
        <p:pic>
          <p:nvPicPr>
            <p:cNvPr id="10" name="Image 9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9030" y="2276900"/>
              <a:ext cx="1433163" cy="1433163"/>
            </a:xfrm>
            <a:prstGeom prst="rect">
              <a:avLst/>
            </a:prstGeom>
          </p:spPr>
        </p:pic>
        <p:sp>
          <p:nvSpPr>
            <p:cNvPr id="29" name="ZoneTexte 28"/>
            <p:cNvSpPr txBox="1"/>
            <p:nvPr>
              <p:custDataLst>
                <p:tags r:id="rId19"/>
              </p:custDataLst>
            </p:nvPr>
          </p:nvSpPr>
          <p:spPr>
            <a:xfrm>
              <a:off x="2559774" y="3444347"/>
              <a:ext cx="10443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500" b="1">
                  <a:latin typeface="Century Gothic" panose="020B0502020202020204" pitchFamily="34" charset="0"/>
                </a:rPr>
                <a:t>One Drive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79A27051-27E9-4403-B45E-EDFE68403EAC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1716107" y="3805589"/>
            <a:ext cx="1044397" cy="1124190"/>
            <a:chOff x="704912" y="2727346"/>
            <a:chExt cx="1044397" cy="1124190"/>
          </a:xfrm>
        </p:grpSpPr>
        <p:pic>
          <p:nvPicPr>
            <p:cNvPr id="5" name="Image 4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375" y="2727346"/>
              <a:ext cx="717081" cy="717081"/>
            </a:xfrm>
            <a:prstGeom prst="rect">
              <a:avLst/>
            </a:prstGeom>
          </p:spPr>
        </p:pic>
        <p:sp>
          <p:nvSpPr>
            <p:cNvPr id="30" name="ZoneTexte 29"/>
            <p:cNvSpPr txBox="1"/>
            <p:nvPr>
              <p:custDataLst>
                <p:tags r:id="rId17"/>
              </p:custDataLst>
            </p:nvPr>
          </p:nvSpPr>
          <p:spPr>
            <a:xfrm>
              <a:off x="704912" y="3528371"/>
              <a:ext cx="104439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500" b="1">
                  <a:latin typeface="Century Gothic" panose="020B0502020202020204" pitchFamily="34" charset="0"/>
                </a:rPr>
                <a:t>Forms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439E8C2B-8B8D-4330-8280-7839CE556F51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2996899" y="1877146"/>
            <a:ext cx="1044397" cy="1195780"/>
            <a:chOff x="1342752" y="1934731"/>
            <a:chExt cx="1044397" cy="1195780"/>
          </a:xfrm>
        </p:grpSpPr>
        <p:pic>
          <p:nvPicPr>
            <p:cNvPr id="35" name="Image 6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467021" y="1934731"/>
              <a:ext cx="720478" cy="720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ZoneTexte 35"/>
            <p:cNvSpPr txBox="1"/>
            <p:nvPr>
              <p:custDataLst>
                <p:tags r:id="rId15"/>
              </p:custDataLst>
            </p:nvPr>
          </p:nvSpPr>
          <p:spPr>
            <a:xfrm>
              <a:off x="1342752" y="2807346"/>
              <a:ext cx="104439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500" b="1">
                  <a:latin typeface="Century Gothic" panose="020B0502020202020204" pitchFamily="34" charset="0"/>
                </a:rPr>
                <a:t>Teams</a:t>
              </a:r>
            </a:p>
          </p:txBody>
        </p:sp>
      </p:grpSp>
      <p:pic>
        <p:nvPicPr>
          <p:cNvPr id="46" name="Image 45">
            <a:extLst>
              <a:ext uri="{FF2B5EF4-FFF2-40B4-BE49-F238E27FC236}">
                <a16:creationId xmlns:a16="http://schemas.microsoft.com/office/drawing/2014/main" id="{0DE5BC33-5DC6-45B4-85B9-FADD27CC91ED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91565" y="5964170"/>
            <a:ext cx="1853056" cy="771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E3204A23-385A-4275-BCA8-A97383894BC5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7841870" y="1850107"/>
            <a:ext cx="1044397" cy="1329394"/>
            <a:chOff x="9480403" y="1927962"/>
            <a:chExt cx="1044397" cy="1329394"/>
          </a:xfrm>
        </p:grpSpPr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F988B188-AC36-47D2-B8B2-05FEC9FB9293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9480403" y="2934191"/>
              <a:ext cx="104439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500" b="1">
                  <a:latin typeface="Century Gothic" panose="020B0502020202020204" pitchFamily="34" charset="0"/>
                </a:rPr>
                <a:t>Stream</a:t>
              </a:r>
            </a:p>
          </p:txBody>
        </p:sp>
        <p:pic>
          <p:nvPicPr>
            <p:cNvPr id="2050" name="Picture 2" descr="Microsoft Stream - Wikipedia">
              <a:extLst>
                <a:ext uri="{FF2B5EF4-FFF2-40B4-BE49-F238E27FC236}">
                  <a16:creationId xmlns:a16="http://schemas.microsoft.com/office/drawing/2014/main" id="{4B948FF7-8C80-42C9-AB48-E2C67236B6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7756" y="1927962"/>
              <a:ext cx="837885" cy="8378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67120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EC7574-A469-4D4B-9419-67175F9C05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994241" y="5788864"/>
            <a:ext cx="2084716" cy="948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EE21FC-AAC9-4722-BACD-21CFC21B002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942956" y="1340416"/>
            <a:ext cx="5782322" cy="392415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err="1">
                <a:solidFill>
                  <a:srgbClr val="C00000"/>
                </a:solidFill>
                <a:latin typeface="Century Gothic" panose="020B0502020202020204" pitchFamily="34" charset="0"/>
              </a:rPr>
              <a:t>Environnement</a:t>
            </a:r>
            <a:r>
              <a:rPr lang="en-US" sz="200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Century Gothic" panose="020B0502020202020204" pitchFamily="34" charset="0"/>
              </a:rPr>
              <a:t>collaboratif</a:t>
            </a:r>
            <a:r>
              <a:rPr lang="en-US" sz="2000">
                <a:solidFill>
                  <a:srgbClr val="C00000"/>
                </a:solidFill>
                <a:latin typeface="Century Gothic" panose="020B0502020202020204" pitchFamily="34" charset="0"/>
              </a:rPr>
              <a:t> qui </a:t>
            </a:r>
            <a:r>
              <a:rPr lang="en-US" sz="2000" err="1">
                <a:solidFill>
                  <a:srgbClr val="C00000"/>
                </a:solidFill>
                <a:latin typeface="Century Gothic" panose="020B0502020202020204" pitchFamily="34" charset="0"/>
              </a:rPr>
              <a:t>regroupe</a:t>
            </a:r>
            <a:r>
              <a:rPr lang="en-US" sz="200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Century Gothic" panose="020B0502020202020204" pitchFamily="34" charset="0"/>
              </a:rPr>
              <a:t>tous</a:t>
            </a:r>
            <a:r>
              <a:rPr lang="en-US" sz="2000">
                <a:solidFill>
                  <a:srgbClr val="C00000"/>
                </a:solidFill>
                <a:latin typeface="Century Gothic" panose="020B0502020202020204" pitchFamily="34" charset="0"/>
              </a:rPr>
              <a:t> les </a:t>
            </a:r>
            <a:r>
              <a:rPr lang="en-US" sz="2000" err="1">
                <a:solidFill>
                  <a:srgbClr val="C00000"/>
                </a:solidFill>
                <a:latin typeface="Century Gothic" panose="020B0502020202020204" pitchFamily="34" charset="0"/>
              </a:rPr>
              <a:t>outils</a:t>
            </a:r>
            <a:r>
              <a:rPr lang="en-US" sz="2000">
                <a:solidFill>
                  <a:srgbClr val="C00000"/>
                </a:solidFill>
                <a:latin typeface="Century Gothic" panose="020B0502020202020204" pitchFamily="34" charset="0"/>
              </a:rPr>
              <a:t> de la suite Office 365 disponible au </a:t>
            </a:r>
            <a:r>
              <a:rPr lang="en-US" sz="2000" err="1">
                <a:solidFill>
                  <a:srgbClr val="C00000"/>
                </a:solidFill>
                <a:latin typeface="Century Gothic" panose="020B0502020202020204" pitchFamily="34" charset="0"/>
              </a:rPr>
              <a:t>collège</a:t>
            </a:r>
            <a:r>
              <a:rPr lang="en-US" sz="200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</a:p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000" b="1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>
                <a:latin typeface="Century Gothic" panose="020B0502020202020204" pitchFamily="34" charset="0"/>
              </a:rPr>
              <a:t>Ton </a:t>
            </a:r>
            <a:r>
              <a:rPr lang="en-US" sz="2000" b="1" err="1">
                <a:latin typeface="Century Gothic" panose="020B0502020202020204" pitchFamily="34" charset="0"/>
              </a:rPr>
              <a:t>enseignant</a:t>
            </a:r>
            <a:r>
              <a:rPr lang="en-US" sz="2000" b="1">
                <a:latin typeface="Century Gothic" panose="020B0502020202020204" pitchFamily="34" charset="0"/>
              </a:rPr>
              <a:t> </a:t>
            </a:r>
            <a:r>
              <a:rPr lang="en-US" sz="2000" b="1" err="1">
                <a:latin typeface="Century Gothic" panose="020B0502020202020204" pitchFamily="34" charset="0"/>
              </a:rPr>
              <a:t>peut</a:t>
            </a:r>
            <a:r>
              <a:rPr lang="en-US" sz="2000" b="1">
                <a:latin typeface="Century Gothic" panose="020B0502020202020204" pitchFamily="34" charset="0"/>
              </a:rPr>
              <a:t> </a:t>
            </a:r>
            <a:r>
              <a:rPr lang="en-US" sz="2000" b="1" err="1">
                <a:latin typeface="Century Gothic" panose="020B0502020202020204" pitchFamily="34" charset="0"/>
              </a:rPr>
              <a:t>utiliser</a:t>
            </a:r>
            <a:r>
              <a:rPr lang="en-US" sz="2000" b="1">
                <a:latin typeface="Century Gothic" panose="020B0502020202020204" pitchFamily="34" charset="0"/>
              </a:rPr>
              <a:t> TEAMS pour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>
                <a:latin typeface="Century Gothic"/>
              </a:rPr>
              <a:t>Déposer et partager des fichiers.</a:t>
            </a:r>
            <a:r>
              <a:rPr lang="en-US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>
                <a:latin typeface="Century Gothic"/>
              </a:rPr>
              <a:t>Assister un étudiant à distance.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>
                <a:latin typeface="Century Gothic"/>
              </a:rPr>
              <a:t>Clavarder en privé ou en groupe </a:t>
            </a:r>
            <a:br>
              <a:rPr lang="fr-CA">
                <a:latin typeface="Century Gothic"/>
              </a:rPr>
            </a:br>
            <a:r>
              <a:rPr lang="fr-CA">
                <a:latin typeface="Century Gothic"/>
              </a:rPr>
              <a:t>sur des sujets précis.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>
                <a:latin typeface="Century Gothic"/>
              </a:rPr>
              <a:t>Faire </a:t>
            </a:r>
            <a:r>
              <a:rPr lang="en-US" err="1">
                <a:latin typeface="Century Gothic"/>
              </a:rPr>
              <a:t>travailler</a:t>
            </a:r>
            <a:r>
              <a:rPr lang="en-US">
                <a:latin typeface="Century Gothic"/>
              </a:rPr>
              <a:t> les </a:t>
            </a:r>
            <a:r>
              <a:rPr lang="en-US" err="1">
                <a:latin typeface="Century Gothic"/>
              </a:rPr>
              <a:t>étudiants</a:t>
            </a:r>
            <a:r>
              <a:rPr lang="en-US">
                <a:latin typeface="Century Gothic"/>
              </a:rPr>
              <a:t> </a:t>
            </a:r>
            <a:r>
              <a:rPr lang="en-US" err="1">
                <a:latin typeface="Century Gothic"/>
              </a:rPr>
              <a:t>en</a:t>
            </a:r>
            <a:r>
              <a:rPr lang="en-US">
                <a:latin typeface="Century Gothic"/>
              </a:rPr>
              <a:t> </a:t>
            </a:r>
            <a:r>
              <a:rPr lang="en-US" err="1">
                <a:latin typeface="Century Gothic"/>
              </a:rPr>
              <a:t>équipe</a:t>
            </a:r>
            <a:r>
              <a:rPr lang="en-US">
                <a:latin typeface="Century Gothic"/>
              </a:rPr>
              <a:t> </a:t>
            </a:r>
            <a:br>
              <a:rPr lang="en-US">
                <a:latin typeface="Century Gothic" panose="020B0502020202020204" pitchFamily="34" charset="0"/>
              </a:rPr>
            </a:br>
            <a:r>
              <a:rPr lang="fr-CA">
                <a:latin typeface="Century Gothic"/>
              </a:rPr>
              <a:t>en dehors de la salle de classe. </a:t>
            </a:r>
            <a:endParaRPr lang="en-US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err="1">
                <a:latin typeface="Century Gothic"/>
              </a:rPr>
              <a:t>Rencontrer</a:t>
            </a:r>
            <a:r>
              <a:rPr lang="en-US">
                <a:latin typeface="Century Gothic"/>
              </a:rPr>
              <a:t> des </a:t>
            </a:r>
            <a:r>
              <a:rPr lang="en-US" err="1">
                <a:latin typeface="Century Gothic"/>
              </a:rPr>
              <a:t>étudiants</a:t>
            </a:r>
            <a:r>
              <a:rPr lang="en-US">
                <a:latin typeface="Century Gothic"/>
              </a:rPr>
              <a:t> </a:t>
            </a:r>
            <a:r>
              <a:rPr lang="en-US" err="1">
                <a:latin typeface="Century Gothic"/>
              </a:rPr>
              <a:t>individuellement</a:t>
            </a:r>
            <a:r>
              <a:rPr lang="en-US">
                <a:latin typeface="Century Gothic" panose="020B0502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err="1">
                <a:latin typeface="Century Gothic"/>
              </a:rPr>
              <a:t>Évaluer</a:t>
            </a:r>
            <a:r>
              <a:rPr lang="en-US">
                <a:latin typeface="Century Gothic"/>
              </a:rPr>
              <a:t> </a:t>
            </a:r>
            <a:r>
              <a:rPr lang="en-US" err="1">
                <a:latin typeface="Century Gothic"/>
              </a:rPr>
              <a:t>ou</a:t>
            </a:r>
            <a:r>
              <a:rPr lang="en-US">
                <a:latin typeface="Century Gothic"/>
              </a:rPr>
              <a:t> assigner un devoir. </a:t>
            </a:r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6" name="Image 6">
            <a:extLst>
              <a:ext uri="{FF2B5EF4-FFF2-40B4-BE49-F238E27FC236}">
                <a16:creationId xmlns:a16="http://schemas.microsoft.com/office/drawing/2014/main" id="{04577015-6539-4B58-A0C6-7DE5E5DE8E0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80833" y="1317527"/>
            <a:ext cx="3638402" cy="3638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4">
            <a:extLst>
              <a:ext uri="{FF2B5EF4-FFF2-40B4-BE49-F238E27FC236}">
                <a16:creationId xmlns:a16="http://schemas.microsoft.com/office/drawing/2014/main" id="{D458A3A1-33F5-4833-9FFB-C45B05941FCD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6919" y="5826150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09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62"/>
    </mc:Choice>
    <mc:Fallback xmlns="">
      <p:transition spd="slow" advTm="4286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EC7574-A469-4D4B-9419-67175F9C05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994241" y="5788864"/>
            <a:ext cx="2084716" cy="948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C1BA2E3-73F5-4696-B069-9265E5F509A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982548" y="821127"/>
            <a:ext cx="7096410" cy="193899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Comment ? : </a:t>
            </a:r>
            <a:br>
              <a:rPr lang="en-US" sz="3000" b="1" dirty="0">
                <a:latin typeface="Century Gothic" panose="020B0502020202020204" pitchFamily="34" charset="0"/>
              </a:rPr>
            </a:br>
            <a:r>
              <a:rPr lang="en-US" sz="3000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Courriel 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entury Gothic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prenom.nom.xx@edu.cegeptr.qc.ca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)</a:t>
            </a:r>
            <a:br>
              <a:rPr lang="en-US" sz="3000" dirty="0">
                <a:latin typeface="Century Gothic" panose="020B0502020202020204" pitchFamily="34" charset="0"/>
              </a:rPr>
            </a:br>
            <a:endParaRPr lang="en-US" sz="30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Century Gothic"/>
              </a:rPr>
              <a:t>Où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 ? : </a:t>
            </a:r>
            <a:r>
              <a:rPr lang="en-US" sz="3000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www.cegeptr.qc.ca</a:t>
            </a:r>
          </a:p>
        </p:txBody>
      </p:sp>
      <p:pic>
        <p:nvPicPr>
          <p:cNvPr id="12" name="Image 6">
            <a:extLst>
              <a:ext uri="{FF2B5EF4-FFF2-40B4-BE49-F238E27FC236}">
                <a16:creationId xmlns:a16="http://schemas.microsoft.com/office/drawing/2014/main" id="{DF914B2C-C311-4FE8-9D79-37DFDFF9EF7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93005" y="1317527"/>
            <a:ext cx="3638402" cy="3638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00CA0A1-42E1-471E-A826-2AF74D879AA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82548" y="3306376"/>
            <a:ext cx="6167534" cy="1631216"/>
          </a:xfrm>
          <a:prstGeom prst="rect">
            <a:avLst/>
          </a:prstGeom>
          <a:noFill/>
          <a:ln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>
                <a:latin typeface="Century Gothic" panose="020B0502020202020204" pitchFamily="34" charset="0"/>
              </a:rPr>
              <a:t>Capsules vidéo :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fr-CA" sz="2500" b="1" dirty="0">
                <a:latin typeface="Century Gothic" panose="020B0502020202020204" pitchFamily="34" charset="0"/>
                <a:hlinkClick r:id="rId10"/>
              </a:rPr>
              <a:t>Comment se connecter sur TEAMS</a:t>
            </a:r>
            <a:endParaRPr lang="fr-CA" sz="2500" b="1" dirty="0">
              <a:latin typeface="Century Gothic" panose="020B0502020202020204" pitchFamily="34" charset="0"/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fr-CA" sz="2500" b="1" dirty="0">
                <a:latin typeface="Century Gothic" panose="020B0502020202020204" pitchFamily="34" charset="0"/>
                <a:hlinkClick r:id="rId11"/>
              </a:rPr>
              <a:t>Comment joindre un cours</a:t>
            </a:r>
            <a:endParaRPr lang="fr-CA" sz="2500" b="1" dirty="0">
              <a:latin typeface="Century Gothic" panose="020B0502020202020204" pitchFamily="34" charset="0"/>
            </a:endParaRPr>
          </a:p>
          <a:p>
            <a:pPr algn="ctr"/>
            <a:endParaRPr lang="fr-CA" sz="2500" b="1" dirty="0">
              <a:latin typeface="Century Gothic" panose="020B0502020202020204" pitchFamily="34" charset="0"/>
            </a:endParaRP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D474C655-1833-4B71-A1E8-8CFC85AA4AE4}"/>
              </a:ext>
            </a:extLst>
          </p:cNvPr>
          <p:cNvSpPr/>
          <p:nvPr/>
        </p:nvSpPr>
        <p:spPr>
          <a:xfrm rot="20363352">
            <a:off x="4144059" y="4633081"/>
            <a:ext cx="1415120" cy="64569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8" name="Image 14">
            <a:extLst>
              <a:ext uri="{FF2B5EF4-FFF2-40B4-BE49-F238E27FC236}">
                <a16:creationId xmlns:a16="http://schemas.microsoft.com/office/drawing/2014/main" id="{95CE1F43-6FAC-4412-B666-3B68C96FAD1D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6919" y="5826150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08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62"/>
    </mc:Choice>
    <mc:Fallback xmlns="">
      <p:transition spd="slow" advTm="4286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EC7574-A469-4D4B-9419-67175F9C05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994241" y="5788864"/>
            <a:ext cx="2084716" cy="948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EE21FC-AAC9-4722-BACD-21CFC21B002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096000" y="816270"/>
            <a:ext cx="5782322" cy="5136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CA" dirty="0">
                <a:solidFill>
                  <a:srgbClr val="C00000"/>
                </a:solidFill>
                <a:latin typeface="Century Gothic" panose="020B0502020202020204" pitchFamily="34" charset="0"/>
              </a:rPr>
              <a:t>La plateforme Omnivox permet de centraliser </a:t>
            </a:r>
            <a:br>
              <a:rPr lang="fr-CA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fr-CA" dirty="0">
                <a:solidFill>
                  <a:srgbClr val="C00000"/>
                </a:solidFill>
                <a:latin typeface="Century Gothic" panose="020B0502020202020204" pitchFamily="34" charset="0"/>
              </a:rPr>
              <a:t>tous les services informatisés disponibles au collège. </a:t>
            </a:r>
            <a:br>
              <a:rPr lang="fr-CA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endParaRPr lang="fr-CA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CA" dirty="0">
                <a:solidFill>
                  <a:srgbClr val="C00000"/>
                </a:solidFill>
                <a:latin typeface="Century Gothic" panose="020B0502020202020204" pitchFamily="34" charset="0"/>
              </a:rPr>
              <a:t>Elle facilite la diffusion d'information au sein </a:t>
            </a:r>
            <a:br>
              <a:rPr lang="fr-CA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fr-CA" dirty="0">
                <a:solidFill>
                  <a:srgbClr val="C00000"/>
                </a:solidFill>
                <a:latin typeface="Century Gothic" panose="020B0502020202020204" pitchFamily="34" charset="0"/>
              </a:rPr>
              <a:t>du collège.</a:t>
            </a:r>
          </a:p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Ton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enseignant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peut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utiliser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Omnivox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pour : </a:t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endParaRPr lang="en-US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entury Gothic"/>
              </a:rPr>
              <a:t>Partager toutes les informations en lien </a:t>
            </a:r>
            <a:br>
              <a:rPr lang="fr-CA" dirty="0">
                <a:latin typeface="Century Gothic"/>
              </a:rPr>
            </a:br>
            <a:r>
              <a:rPr lang="fr-CA" dirty="0">
                <a:latin typeface="Century Gothic"/>
              </a:rPr>
              <a:t>avec ton cours.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entury Gothic"/>
              </a:rPr>
              <a:t>Utiliser </a:t>
            </a:r>
            <a:r>
              <a:rPr lang="fr-CA" b="1" dirty="0">
                <a:latin typeface="Century Gothic"/>
              </a:rPr>
              <a:t>LÉA</a:t>
            </a:r>
            <a:r>
              <a:rPr lang="fr-CA" dirty="0">
                <a:latin typeface="Century Gothic"/>
              </a:rPr>
              <a:t> pour demander des devoirs </a:t>
            </a:r>
            <a:br>
              <a:rPr lang="fr-CA" dirty="0">
                <a:latin typeface="Century Gothic"/>
              </a:rPr>
            </a:br>
            <a:r>
              <a:rPr lang="fr-CA" dirty="0">
                <a:latin typeface="Century Gothic"/>
              </a:rPr>
              <a:t>ou des évaluations.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entury Gothic"/>
              </a:rPr>
              <a:t>Communiquer par </a:t>
            </a:r>
            <a:r>
              <a:rPr lang="fr-CA" b="1" dirty="0">
                <a:latin typeface="Century Gothic"/>
              </a:rPr>
              <a:t>MIO</a:t>
            </a:r>
            <a:r>
              <a:rPr lang="fr-CA" dirty="0">
                <a:latin typeface="Century Gothic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entury Gothic"/>
              </a:rPr>
              <a:t>Partager des documents relatifs</a:t>
            </a:r>
            <a:br>
              <a:rPr lang="fr-CA" dirty="0">
                <a:latin typeface="Century Gothic"/>
              </a:rPr>
            </a:br>
            <a:r>
              <a:rPr lang="fr-CA" dirty="0">
                <a:latin typeface="Century Gothic"/>
              </a:rPr>
              <a:t> à ton cheminement scolaire.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entury Gothic"/>
              </a:rPr>
              <a:t>Partager les résultats des évaluations.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entury Gothic"/>
              </a:rPr>
              <a:t>Déposer un plan de cours. </a:t>
            </a:r>
          </a:p>
        </p:txBody>
      </p:sp>
      <p:pic>
        <p:nvPicPr>
          <p:cNvPr id="9" name="Image 6">
            <a:extLst>
              <a:ext uri="{FF2B5EF4-FFF2-40B4-BE49-F238E27FC236}">
                <a16:creationId xmlns:a16="http://schemas.microsoft.com/office/drawing/2014/main" id="{5825DCE3-E411-400A-A569-ED6757571D8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57516" y="816271"/>
            <a:ext cx="3338664" cy="3286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545178-537A-43A3-8739-E4EAAF5994F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653582" y="3701614"/>
            <a:ext cx="2460829" cy="3156386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EC1C131-DF9A-4930-8634-C0985019BD43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 flipH="1" flipV="1">
            <a:off x="4752474" y="4247148"/>
            <a:ext cx="1612231" cy="34891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835DFF1-F7AA-4864-9F41-7F932274852D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 flipH="1">
            <a:off x="4247147" y="4016251"/>
            <a:ext cx="1867264" cy="4488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4">
            <a:extLst>
              <a:ext uri="{FF2B5EF4-FFF2-40B4-BE49-F238E27FC236}">
                <a16:creationId xmlns:a16="http://schemas.microsoft.com/office/drawing/2014/main" id="{0D14D97C-A803-4973-89BB-93809D8D0D63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6919" y="5826150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19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57"/>
    </mc:Choice>
    <mc:Fallback xmlns="">
      <p:transition spd="slow" advTm="3675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EC7574-A469-4D4B-9419-67175F9C05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994241" y="5788864"/>
            <a:ext cx="2084716" cy="948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9" name="Image 6">
            <a:extLst>
              <a:ext uri="{FF2B5EF4-FFF2-40B4-BE49-F238E27FC236}">
                <a16:creationId xmlns:a16="http://schemas.microsoft.com/office/drawing/2014/main" id="{5825DCE3-E411-400A-A569-ED6757571D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00284" y="1028140"/>
            <a:ext cx="4159354" cy="409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64AED9-7D9B-4506-A1E0-0E8EAD307C3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629093" y="2558128"/>
            <a:ext cx="609185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Comment ? : </a:t>
            </a:r>
            <a:r>
              <a:rPr lang="en-US" sz="300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Matricule</a:t>
            </a:r>
            <a:br>
              <a:rPr lang="en-US" sz="300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endParaRPr lang="en-US" sz="300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US" sz="3000" b="1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Où</a:t>
            </a:r>
            <a:r>
              <a:rPr lang="en-US" sz="3000" b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? : </a:t>
            </a:r>
            <a:r>
              <a:rPr lang="en-US" sz="300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www.cegeptr.qc.ca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06AD87D-228D-45F0-8693-8C6619D5467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82548" y="4691618"/>
            <a:ext cx="6167534" cy="861774"/>
          </a:xfrm>
          <a:prstGeom prst="rect">
            <a:avLst/>
          </a:prstGeom>
          <a:noFill/>
          <a:ln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>
                <a:latin typeface="Century Gothic" panose="020B0502020202020204" pitchFamily="34" charset="0"/>
                <a:hlinkClick r:id="rId9"/>
              </a:rPr>
              <a:t>Lien vers la procédure </a:t>
            </a:r>
            <a:br>
              <a:rPr lang="fr-CA" sz="2500" b="1" dirty="0">
                <a:latin typeface="Century Gothic" panose="020B0502020202020204" pitchFamily="34" charset="0"/>
                <a:hlinkClick r:id="rId9"/>
              </a:rPr>
            </a:br>
            <a:r>
              <a:rPr lang="fr-CA" sz="2500" b="1" dirty="0">
                <a:latin typeface="Century Gothic" panose="020B0502020202020204" pitchFamily="34" charset="0"/>
                <a:hlinkClick r:id="rId9"/>
              </a:rPr>
              <a:t>d’accès à Omnivox</a:t>
            </a:r>
            <a:endParaRPr lang="fr-CA" sz="2500" b="1" dirty="0">
              <a:latin typeface="Century Gothic" panose="020B0502020202020204" pitchFamily="34" charset="0"/>
            </a:endParaRP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35ACDC70-2E41-463E-9C5C-08BCA55381A7}"/>
              </a:ext>
            </a:extLst>
          </p:cNvPr>
          <p:cNvSpPr/>
          <p:nvPr/>
        </p:nvSpPr>
        <p:spPr>
          <a:xfrm rot="19726156">
            <a:off x="4274988" y="5348279"/>
            <a:ext cx="1415120" cy="64569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1" name="Image 14">
            <a:extLst>
              <a:ext uri="{FF2B5EF4-FFF2-40B4-BE49-F238E27FC236}">
                <a16:creationId xmlns:a16="http://schemas.microsoft.com/office/drawing/2014/main" id="{618AC776-DBF8-48B2-BD62-BCA0C4F72845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6919" y="5826150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605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57"/>
    </mc:Choice>
    <mc:Fallback xmlns="">
      <p:transition spd="slow" advTm="36757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4B370B05-14E9-420B-B248-3E6C40E93FF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60350"/>
            <a:ext cx="12192000" cy="431800"/>
            <a:chOff x="0" y="260350"/>
            <a:chExt cx="8229600" cy="431800"/>
          </a:xfrm>
          <a:solidFill>
            <a:srgbClr val="092D7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FCE967-2D6D-4D1A-965C-4A3CC1B3BD2B}"/>
                </a:ext>
              </a:extLst>
            </p:cNvPr>
            <p:cNvSpPr/>
            <p:nvPr/>
          </p:nvSpPr>
          <p:spPr>
            <a:xfrm>
              <a:off x="0" y="260350"/>
              <a:ext cx="8229600" cy="4318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fr-FR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fr-CA"/>
            </a:p>
          </p:txBody>
        </p:sp>
        <p:sp>
          <p:nvSpPr>
            <p:cNvPr id="14" name="ZoneTexte 3">
              <a:extLst>
                <a:ext uri="{FF2B5EF4-FFF2-40B4-BE49-F238E27FC236}">
                  <a16:creationId xmlns:a16="http://schemas.microsoft.com/office/drawing/2014/main" id="{8AD3FFC6-6C23-4576-A52D-DEA6F64416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6" y="292100"/>
              <a:ext cx="8225314" cy="3693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t">
              <a:spAutoFit/>
            </a:bodyPr>
            <a:lstStyle>
              <a:defPPr>
                <a:defRPr lang="fr-FR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9pPr>
            </a:lstStyle>
            <a:p>
              <a:pPr algn="ctr">
                <a:buNone/>
                <a:defRPr/>
              </a:pPr>
              <a:r>
                <a:rPr lang="fr-CA" b="1">
                  <a:solidFill>
                    <a:schemeClr val="bg1"/>
                  </a:solidFill>
                  <a:latin typeface="Calibri"/>
                  <a:ea typeface="ＭＳ Ｐゴシック"/>
                  <a:cs typeface="Calibri"/>
                </a:rPr>
                <a:t>Préparation classe virtuelle </a:t>
              </a:r>
              <a:endParaRPr lang="fr-CA" b="1">
                <a:solidFill>
                  <a:schemeClr val="bg1"/>
                </a:solidFill>
                <a:ea typeface="ＭＳ Ｐゴシック"/>
                <a:cs typeface="Calibri"/>
              </a:endParaRPr>
            </a:p>
          </p:txBody>
        </p:sp>
      </p:grpSp>
      <p:sp>
        <p:nvSpPr>
          <p:cNvPr id="5" name="ZoneTexte 5">
            <a:extLst>
              <a:ext uri="{FF2B5EF4-FFF2-40B4-BE49-F238E27FC236}">
                <a16:creationId xmlns:a16="http://schemas.microsoft.com/office/drawing/2014/main" id="{0603F148-386D-4FC8-BE0E-503B29F79D0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22027" y="1125117"/>
            <a:ext cx="12236054" cy="70788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>
            <a:spAutoFit/>
          </a:bodyPr>
          <a:lstStyle>
            <a:defPPr>
              <a:defRPr lang="fr-FR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 algn="ctr">
              <a:defRPr/>
            </a:pPr>
            <a:r>
              <a:rPr lang="fr-CA" sz="4000" b="1">
                <a:latin typeface="Century Gothic"/>
                <a:ea typeface="ＭＳ Ｐゴシック"/>
              </a:rPr>
              <a:t>Ensemble nous testerons….</a:t>
            </a:r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79425F4-E493-4778-9E95-99CB15D3948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65402" y="2072081"/>
            <a:ext cx="10335237" cy="12464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500" dirty="0">
                <a:latin typeface="Century Gothic" panose="020B0502020202020204" pitchFamily="34" charset="0"/>
              </a:rPr>
              <a:t>Votre micro-casque.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500" dirty="0">
                <a:latin typeface="Century Gothic" panose="020B0502020202020204" pitchFamily="34" charset="0"/>
              </a:rPr>
              <a:t>Votre caméra Web.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500" dirty="0">
                <a:latin typeface="Century Gothic"/>
              </a:rPr>
              <a:t>Votre partage d’écran</a:t>
            </a:r>
            <a:endParaRPr lang="fr-CA" sz="2500" b="1" dirty="0">
              <a:latin typeface="Century Gothic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167773A-5EB5-489E-9EFF-E3D798A80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277" y="4323731"/>
            <a:ext cx="18478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667E5B71-B5DF-4574-A6BE-A2041F9A8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020" y="4437483"/>
            <a:ext cx="139065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1C6EBBF-CDA2-4B0F-A509-C4078F14A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277" y="1989153"/>
            <a:ext cx="315277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BA56A04-25AA-4077-BC1C-56051803E73A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94241" y="5863907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3486C16-E61D-44F3-93F0-F16296FF231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4765" y="6117137"/>
            <a:ext cx="28535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900" b="1" dirty="0">
                <a:solidFill>
                  <a:srgbClr val="092D74"/>
                </a:solidFill>
                <a:latin typeface="Century Gothic" panose="020B0502020202020204" pitchFamily="34" charset="0"/>
              </a:rPr>
              <a:t>Équipe de soutien et d’accompagnement Formation continue et services aux entreprises</a:t>
            </a:r>
          </a:p>
          <a:p>
            <a:r>
              <a:rPr lang="fr-CA" sz="900" dirty="0">
                <a:solidFill>
                  <a:srgbClr val="092D74"/>
                </a:solidFill>
                <a:latin typeface="Century Gothic" panose="020B0502020202020204" pitchFamily="34" charset="0"/>
              </a:rPr>
              <a:t>Fad.fcse@cegeptr.qc.ca</a:t>
            </a:r>
          </a:p>
        </p:txBody>
      </p:sp>
    </p:spTree>
    <p:extLst>
      <p:ext uri="{BB962C8B-B14F-4D97-AF65-F5344CB8AC3E}">
        <p14:creationId xmlns:p14="http://schemas.microsoft.com/office/powerpoint/2010/main" val="3072615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9252B29-0E90-4EA1-88EE-9A990936AA1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6919607"/>
              </p:ext>
            </p:extLst>
          </p:nvPr>
        </p:nvGraphicFramePr>
        <p:xfrm>
          <a:off x="1003365" y="1521149"/>
          <a:ext cx="10299700" cy="3815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308964405"/>
                    </a:ext>
                  </a:extLst>
                </a:gridCol>
                <a:gridCol w="2321897">
                  <a:extLst>
                    <a:ext uri="{9D8B030D-6E8A-4147-A177-3AD203B41FA5}">
                      <a16:colId xmlns:a16="http://schemas.microsoft.com/office/drawing/2014/main" val="705719746"/>
                    </a:ext>
                  </a:extLst>
                </a:gridCol>
                <a:gridCol w="2720003">
                  <a:extLst>
                    <a:ext uri="{9D8B030D-6E8A-4147-A177-3AD203B41FA5}">
                      <a16:colId xmlns:a16="http://schemas.microsoft.com/office/drawing/2014/main" val="39863924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246948939"/>
                    </a:ext>
                  </a:extLst>
                </a:gridCol>
              </a:tblGrid>
              <a:tr h="782942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Plateforme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Nom d’utilisateur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Mot de passe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À l’aide?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722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b="1" kern="1200" dirty="0">
                          <a:effectLst/>
                          <a:latin typeface="Century Gothic" panose="020B0502020202020204" pitchFamily="34" charset="0"/>
                        </a:rPr>
                        <a:t>Moodle</a:t>
                      </a:r>
                      <a:endParaRPr lang="fr-CA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dirty="0">
                          <a:effectLst/>
                          <a:latin typeface="Century Gothic" panose="020B0502020202020204" pitchFamily="34" charset="0"/>
                        </a:rPr>
                        <a:t>Reçu par courriel de la FAD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Mot de passe reçu </a:t>
                      </a:r>
                      <a:b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par courriel de la FAD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 rowSpan="6"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b="1" kern="1200" dirty="0">
                          <a:effectLst/>
                          <a:latin typeface="Century Gothic" panose="020B0502020202020204" pitchFamily="34" charset="0"/>
                          <a:hlinkClick r:id="rId4"/>
                        </a:rPr>
                        <a:t>Courriel équipe </a:t>
                      </a:r>
                      <a:br>
                        <a:rPr lang="fr-CA" sz="1800" b="1" kern="1200" dirty="0">
                          <a:effectLst/>
                          <a:latin typeface="Century Gothic" panose="020B0502020202020204" pitchFamily="34" charset="0"/>
                          <a:hlinkClick r:id="rId4"/>
                        </a:rPr>
                      </a:br>
                      <a:r>
                        <a:rPr lang="fr-CA" sz="1800" b="1" kern="1200" dirty="0">
                          <a:effectLst/>
                          <a:latin typeface="Century Gothic" panose="020B0502020202020204" pitchFamily="34" charset="0"/>
                          <a:hlinkClick r:id="rId4"/>
                        </a:rPr>
                        <a:t>soutien FAD</a:t>
                      </a:r>
                      <a:endParaRPr lang="fr-CA" sz="1800" b="1" kern="1200" dirty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b="1" kern="1200" dirty="0">
                          <a:effectLst/>
                          <a:latin typeface="Century Gothic" panose="020B0502020202020204" pitchFamily="34" charset="0"/>
                        </a:rPr>
                        <a:t>Ou</a:t>
                      </a:r>
                    </a:p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b="1" kern="1200" dirty="0">
                          <a:effectLst/>
                          <a:latin typeface="Century Gothic" panose="020B0502020202020204" pitchFamily="34" charset="0"/>
                        </a:rPr>
                        <a:t>819-698-0777</a:t>
                      </a:r>
                      <a:endParaRPr lang="fr-CA" sz="1800" b="1" kern="1200" dirty="0">
                        <a:effectLst/>
                        <a:latin typeface="Century Gothic" panose="020B0502020202020204" pitchFamily="34" charset="0"/>
                        <a:hlinkClick r:id="rId5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8799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b="1" kern="1200" dirty="0">
                          <a:effectLst/>
                          <a:latin typeface="Century Gothic" panose="020B0502020202020204" pitchFamily="34" charset="0"/>
                        </a:rPr>
                        <a:t>Omnivox</a:t>
                      </a:r>
                      <a:endParaRPr lang="fr-CA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Matricule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Mot de passe choisi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  <a:hlinkClick r:id="rId6"/>
                        </a:rPr>
                        <a:t>Registraire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89867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b="1" kern="1200" dirty="0">
                          <a:effectLst/>
                          <a:latin typeface="Century Gothic" panose="020B0502020202020204" pitchFamily="34" charset="0"/>
                        </a:rPr>
                        <a:t>Portail Cégep</a:t>
                      </a:r>
                      <a:endParaRPr lang="fr-CA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Matricule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Mot de passe choisi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  <a:hlinkClick r:id="rId6"/>
                        </a:rPr>
                        <a:t>Registraire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7906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b="1" kern="1200" dirty="0">
                          <a:effectLst/>
                          <a:latin typeface="Century Gothic" panose="020B0502020202020204" pitchFamily="34" charset="0"/>
                        </a:rPr>
                        <a:t>Office 365 </a:t>
                      </a:r>
                      <a:r>
                        <a:rPr lang="fr-CA" sz="1800" b="0" kern="1200" dirty="0">
                          <a:effectLst/>
                          <a:latin typeface="Century Gothic" panose="020B0502020202020204" pitchFamily="34" charset="0"/>
                        </a:rPr>
                        <a:t>(Teams, OneDrive, Word, Excel, PowerPoint, etc.)</a:t>
                      </a:r>
                      <a:endParaRPr lang="fr-CA" b="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Courriel du Cégep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Mot de passe </a:t>
                      </a:r>
                      <a:b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du courriel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  <a:hlinkClick r:id="rId6"/>
                        </a:rPr>
                        <a:t>Registraire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07960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CA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br>
                        <a:rPr lang="fr-CA" sz="1800" kern="1200" dirty="0">
                          <a:effectLst/>
                          <a:latin typeface="Century Gothic" panose="020B0502020202020204" pitchFamily="34" charset="0"/>
                        </a:rPr>
                      </a:b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  <a:hlinkClick r:id="rId6"/>
                        </a:rPr>
                        <a:t>Registraire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65473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CA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800" kern="1200" dirty="0">
                          <a:effectLst/>
                          <a:latin typeface="Century Gothic" panose="020B0502020202020204" pitchFamily="34" charset="0"/>
                          <a:hlinkClick r:id="rId6"/>
                        </a:rPr>
                        <a:t>Registraire</a:t>
                      </a:r>
                      <a:endParaRPr lang="fr-CA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1139330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858D5E71-EA55-4B31-882F-4E4F1EB6E6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03365" y="610993"/>
            <a:ext cx="10185269" cy="78859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500" b="1" dirty="0">
                <a:solidFill>
                  <a:srgbClr val="C00000"/>
                </a:solidFill>
                <a:latin typeface="Century Gothic"/>
              </a:rPr>
              <a:t>Aide-mémoire</a:t>
            </a:r>
            <a:endParaRPr lang="en-US" sz="4500" dirty="0">
              <a:solidFill>
                <a:srgbClr val="C00000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99070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livre, rayon, intérieur, portable&#10;&#10;Description générée automatiquement">
            <a:extLst>
              <a:ext uri="{FF2B5EF4-FFF2-40B4-BE49-F238E27FC236}">
                <a16:creationId xmlns:a16="http://schemas.microsoft.com/office/drawing/2014/main" id="{60ACF817-51AD-4A68-B316-9EF6A6D5FC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5" b="7760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6C5A603-8D57-40C7-B9BB-0D08C8A320F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93072" y="2339954"/>
            <a:ext cx="10605855" cy="28094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D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CA" sz="3500" b="0" dirty="0">
                <a:solidFill>
                  <a:schemeClr val="bg1"/>
                </a:solidFill>
                <a:latin typeface="Century Gothic"/>
                <a:cs typeface="Arial"/>
              </a:rPr>
              <a:t>Si vous avez besoin de support, </a:t>
            </a:r>
            <a:br>
              <a:rPr lang="fr-CA" sz="3500" b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</a:br>
            <a:r>
              <a:rPr lang="fr-CA" sz="3500" b="0" dirty="0">
                <a:solidFill>
                  <a:schemeClr val="bg1"/>
                </a:solidFill>
                <a:latin typeface="Century Gothic"/>
                <a:cs typeface="Arial"/>
              </a:rPr>
              <a:t>n’hésitez pas à communiquer avec nous :</a:t>
            </a:r>
          </a:p>
          <a:p>
            <a:pPr algn="ctr"/>
            <a:r>
              <a:rPr lang="fr-CA" sz="3500" dirty="0">
                <a:solidFill>
                  <a:schemeClr val="bg1"/>
                </a:solidFill>
                <a:latin typeface="Century Gothic"/>
                <a:ea typeface="ＭＳ Ｐゴシック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Fad.fcse@cegeptr.qc.ca</a:t>
            </a:r>
            <a:r>
              <a:rPr lang="fr-CA" sz="3500" dirty="0">
                <a:solidFill>
                  <a:schemeClr val="bg1"/>
                </a:solidFill>
                <a:latin typeface="Century Gothic"/>
                <a:ea typeface="ＭＳ Ｐゴシック"/>
                <a:cs typeface="Arial"/>
              </a:rPr>
              <a:t> </a:t>
            </a:r>
            <a:br>
              <a:rPr lang="fr-CA" sz="3500" dirty="0">
                <a:solidFill>
                  <a:schemeClr val="bg1"/>
                </a:solidFill>
                <a:latin typeface="Century Gothic"/>
                <a:ea typeface="ＭＳ Ｐゴシック"/>
                <a:cs typeface="Arial"/>
              </a:rPr>
            </a:br>
            <a:r>
              <a:rPr lang="fr-CA" sz="3500" dirty="0">
                <a:solidFill>
                  <a:schemeClr val="bg1"/>
                </a:solidFill>
                <a:latin typeface="Century Gothic"/>
                <a:ea typeface="ＭＳ Ｐゴシック"/>
                <a:cs typeface="Arial"/>
              </a:rPr>
              <a:t>ou 819-698-0777</a:t>
            </a:r>
            <a:endParaRPr lang="fr-CA" dirty="0">
              <a:solidFill>
                <a:schemeClr val="bg1"/>
              </a:solidFill>
              <a:cs typeface="Arial"/>
            </a:endParaRPr>
          </a:p>
          <a:p>
            <a:pPr algn="ctr"/>
            <a:endParaRPr lang="fr-CA" sz="35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2121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C2E7CB68-250E-4DFD-9B92-47317F210D4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7"/>
          <a:stretch/>
        </p:blipFill>
        <p:spPr>
          <a:xfrm>
            <a:off x="0" y="-31898"/>
            <a:ext cx="12452232" cy="68898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DFF4EFD-7B74-4ADE-A8ED-C73725349A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08734" y="1601596"/>
            <a:ext cx="4818792" cy="34925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500" b="1" kern="120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Des </a:t>
            </a:r>
            <a:r>
              <a:rPr lang="en-US" sz="6500" b="1" kern="120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outils</a:t>
            </a:r>
            <a:r>
              <a:rPr lang="en-US" sz="6500" b="1" kern="120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en-US" sz="6500" b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et des </a:t>
            </a:r>
            <a:r>
              <a:rPr lang="en-US" sz="6500" b="1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personnes</a:t>
            </a:r>
            <a:r>
              <a:rPr lang="en-US" sz="6500" b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 p</a:t>
            </a:r>
            <a:r>
              <a:rPr lang="en-US" sz="6500" b="1" kern="120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our </a:t>
            </a:r>
            <a:r>
              <a:rPr lang="en-US" sz="6500" b="1" kern="120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t’aider</a:t>
            </a:r>
            <a:endParaRPr lang="en-US" sz="6500" kern="120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1880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768"/>
    </mc:Choice>
    <mc:Fallback xmlns="">
      <p:transition spd="slow" advClick="0" advTm="876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DFF4EFD-7B74-4ADE-A8ED-C73725349A7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8318" y="1514463"/>
            <a:ext cx="5434991" cy="452947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  <a:prstDash val="dashDot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CA" sz="65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Équipe FAD</a:t>
            </a:r>
            <a:endParaRPr lang="fr-CA" sz="6500" b="1" kern="12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CA" sz="3200" kern="1200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Des techniciens</a:t>
            </a:r>
            <a:br>
              <a:rPr lang="fr-CA" sz="3200" kern="1200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</a:br>
            <a:r>
              <a:rPr lang="fr-CA" sz="3200" kern="1200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en FAD</a:t>
            </a:r>
            <a:br>
              <a:rPr lang="fr-CA" sz="3200" kern="1200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</a:br>
            <a:r>
              <a:rPr lang="fr-CA" sz="3200" kern="1200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sont là pour t’aider!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22BF3EA-F6ED-45AA-B7F3-EA8B9BB067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849635" y="1558344"/>
            <a:ext cx="58691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>
                <a:latin typeface="Century Gothic" panose="020B0502020202020204" pitchFamily="34" charset="0"/>
              </a:rPr>
              <a:t>« </a:t>
            </a:r>
            <a:r>
              <a:rPr lang="fr-CA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Je ne suis pas capable de me connecter </a:t>
            </a:r>
            <a:br>
              <a:rPr lang="fr-CA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fr-CA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au Moodle?</a:t>
            </a:r>
            <a:r>
              <a:rPr lang="fr-CA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fr-CA" dirty="0">
                <a:latin typeface="Century Gothic" panose="020B0502020202020204" pitchFamily="34" charset="0"/>
              </a:rPr>
              <a:t>»</a:t>
            </a:r>
          </a:p>
          <a:p>
            <a:pPr algn="ctr"/>
            <a:endParaRPr lang="fr-CA" dirty="0">
              <a:latin typeface="Century Gothic" panose="020B0502020202020204" pitchFamily="34" charset="0"/>
            </a:endParaRPr>
          </a:p>
          <a:p>
            <a:pPr algn="ctr"/>
            <a:r>
              <a:rPr lang="fr-CA" dirty="0">
                <a:latin typeface="Century Gothic" panose="020B0502020202020204" pitchFamily="34" charset="0"/>
              </a:rPr>
              <a:t>« </a:t>
            </a:r>
            <a:r>
              <a:rPr lang="fr-CA" i="1" dirty="0">
                <a:solidFill>
                  <a:srgbClr val="C00000"/>
                </a:solidFill>
                <a:latin typeface="Century Gothic" panose="020B0502020202020204" pitchFamily="34" charset="0"/>
              </a:rPr>
              <a:t>Je n’arrive pas à installer des logiciels </a:t>
            </a:r>
            <a:br>
              <a:rPr lang="fr-CA" i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fr-CA" i="1" dirty="0">
                <a:solidFill>
                  <a:srgbClr val="C00000"/>
                </a:solidFill>
                <a:latin typeface="Century Gothic" panose="020B0502020202020204" pitchFamily="34" charset="0"/>
              </a:rPr>
              <a:t>sur mon ordinateur? </a:t>
            </a:r>
            <a:r>
              <a:rPr lang="fr-CA" dirty="0">
                <a:latin typeface="Century Gothic" panose="020B0502020202020204" pitchFamily="34" charset="0"/>
              </a:rPr>
              <a:t>»</a:t>
            </a:r>
          </a:p>
          <a:p>
            <a:pPr algn="ctr"/>
            <a:endParaRPr lang="fr-CA" dirty="0">
              <a:latin typeface="Century Gothic" panose="020B0502020202020204" pitchFamily="34" charset="0"/>
            </a:endParaRPr>
          </a:p>
          <a:p>
            <a:pPr algn="ctr"/>
            <a:r>
              <a:rPr lang="fr-CA" dirty="0">
                <a:latin typeface="Century Gothic" panose="020B0502020202020204" pitchFamily="34" charset="0"/>
              </a:rPr>
              <a:t>« </a:t>
            </a:r>
            <a:r>
              <a:rPr lang="fr-CA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Comment faire pour installer les logiciels </a:t>
            </a:r>
            <a:br>
              <a:rPr lang="fr-CA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fr-CA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de la suite Office 365 sur mon ordinateur?</a:t>
            </a:r>
            <a:r>
              <a:rPr lang="fr-CA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fr-CA" dirty="0">
                <a:latin typeface="Century Gothic" panose="020B0502020202020204" pitchFamily="34" charset="0"/>
              </a:rPr>
              <a:t>»</a:t>
            </a:r>
          </a:p>
          <a:p>
            <a:pPr algn="ctr"/>
            <a:endParaRPr lang="fr-CA" dirty="0">
              <a:latin typeface="Century Gothic" panose="020B0502020202020204" pitchFamily="34" charset="0"/>
            </a:endParaRPr>
          </a:p>
          <a:p>
            <a:pPr algn="ctr"/>
            <a:r>
              <a:rPr lang="fr-CA" dirty="0">
                <a:latin typeface="Century Gothic" panose="020B0502020202020204" pitchFamily="34" charset="0"/>
              </a:rPr>
              <a:t>« </a:t>
            </a:r>
            <a:r>
              <a:rPr lang="fr-CA" i="1" dirty="0">
                <a:solidFill>
                  <a:srgbClr val="C00000"/>
                </a:solidFill>
                <a:latin typeface="Century Gothic" panose="020B0502020202020204" pitchFamily="34" charset="0"/>
              </a:rPr>
              <a:t>Je ne suis pas capable de faire fonctionner mon micro et ma caméra Web?</a:t>
            </a:r>
            <a:r>
              <a:rPr lang="fr-CA" dirty="0">
                <a:latin typeface="Century Gothic" panose="020B0502020202020204" pitchFamily="34" charset="0"/>
              </a:rPr>
              <a:t>»</a:t>
            </a:r>
          </a:p>
          <a:p>
            <a:pPr algn="ctr"/>
            <a:endParaRPr lang="fr-CA" dirty="0">
              <a:latin typeface="Century Gothic" panose="020B0502020202020204" pitchFamily="34" charset="0"/>
            </a:endParaRPr>
          </a:p>
          <a:p>
            <a:pPr algn="ctr"/>
            <a:r>
              <a:rPr lang="fr-CA" dirty="0">
                <a:latin typeface="Century Gothic" panose="020B0502020202020204" pitchFamily="34" charset="0"/>
              </a:rPr>
              <a:t>« </a:t>
            </a:r>
            <a:r>
              <a:rPr lang="fr-CA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Mon enseignant utilise TEAMS pour me rencontrer individuellement.  Je ne sais pas où trouver cette plateforme. </a:t>
            </a:r>
            <a:r>
              <a:rPr lang="fr-CA" dirty="0">
                <a:latin typeface="Century Gothic" panose="020B0502020202020204" pitchFamily="34" charset="0"/>
              </a:rPr>
              <a:t>»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12ABC1-6966-465F-BD46-84D8CA0CB37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752056" y="196730"/>
            <a:ext cx="63423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5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Soutien FAD</a:t>
            </a:r>
          </a:p>
          <a:p>
            <a:pPr algn="ctr"/>
            <a:r>
              <a:rPr lang="fr-CA" sz="35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pour les étudiants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6D37C066-A43F-4C02-9F44-0E6FC4A64E37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7006857" y="1471931"/>
            <a:ext cx="383276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14">
            <a:extLst>
              <a:ext uri="{FF2B5EF4-FFF2-40B4-BE49-F238E27FC236}">
                <a16:creationId xmlns:a16="http://schemas.microsoft.com/office/drawing/2014/main" id="{A7DF62C7-0BCC-4311-91C6-09B0F8CE310E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6919" y="5826150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65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768"/>
    </mc:Choice>
    <mc:Fallback xmlns="">
      <p:transition spd="slow" advClick="0" advTm="876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2BF3EA-F6ED-45AA-B7F3-EA8B9BB0678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988652" y="1928902"/>
            <a:ext cx="58691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2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Lundi au jeudi de 8 h 30 à 20 h </a:t>
            </a:r>
            <a:br>
              <a:rPr lang="fr-CA" sz="22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fr-CA" sz="22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et le vendredi de 8 h 30 à 17 h</a:t>
            </a:r>
          </a:p>
          <a:p>
            <a:pPr algn="ctr"/>
            <a:endParaRPr lang="fr-CA" sz="2200" dirty="0">
              <a:latin typeface="Century Gothic" panose="020B0502020202020204" pitchFamily="34" charset="0"/>
            </a:endParaRPr>
          </a:p>
          <a:p>
            <a:pPr algn="ctr"/>
            <a:r>
              <a:rPr lang="fr-CA" sz="2200" u="sng" dirty="0">
                <a:solidFill>
                  <a:srgbClr val="C00000"/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  <a:t>Par courriel</a:t>
            </a:r>
          </a:p>
          <a:p>
            <a:pPr algn="ctr"/>
            <a:r>
              <a:rPr lang="fr-CA" sz="2200" b="1" dirty="0">
                <a:solidFill>
                  <a:srgbClr val="C00000"/>
                </a:solidFill>
                <a:highlight>
                  <a:srgbClr val="FFFF00"/>
                </a:highlight>
                <a:latin typeface="Century Gothic" panose="020B0502020202020204" pitchFamily="34" charset="0"/>
                <a:hlinkClick r:id="rId8"/>
              </a:rPr>
              <a:t>fad.fcse@cegeptr.qc.ca</a:t>
            </a:r>
            <a:r>
              <a:rPr lang="fr-CA" sz="2200" b="1" dirty="0">
                <a:solidFill>
                  <a:srgbClr val="C00000"/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fr-CA" sz="2200" b="1" dirty="0">
              <a:solidFill>
                <a:srgbClr val="C00000"/>
              </a:solidFill>
              <a:highlight>
                <a:srgbClr val="FFFF00"/>
              </a:highlight>
              <a:latin typeface="Century Gothic" panose="020B0502020202020204" pitchFamily="34" charset="0"/>
            </a:endParaRPr>
          </a:p>
          <a:p>
            <a:pPr algn="ctr"/>
            <a:r>
              <a:rPr lang="fr-CA" sz="2200" b="1" dirty="0">
                <a:solidFill>
                  <a:srgbClr val="C00000"/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  <a:t>ou </a:t>
            </a:r>
            <a:br>
              <a:rPr lang="fr-CA" sz="2200" b="1" dirty="0">
                <a:solidFill>
                  <a:srgbClr val="C00000"/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</a:br>
            <a:endParaRPr lang="fr-CA" sz="2200" b="1" dirty="0">
              <a:solidFill>
                <a:srgbClr val="C00000"/>
              </a:solidFill>
              <a:highlight>
                <a:srgbClr val="FFFF00"/>
              </a:highlight>
              <a:latin typeface="Century Gothic" panose="020B0502020202020204" pitchFamily="34" charset="0"/>
            </a:endParaRPr>
          </a:p>
          <a:p>
            <a:pPr algn="ctr"/>
            <a:r>
              <a:rPr lang="fr-CA" sz="2200" u="sng" dirty="0">
                <a:solidFill>
                  <a:srgbClr val="C00000"/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  <a:t>Téléphone</a:t>
            </a:r>
            <a:br>
              <a:rPr lang="fr-CA" sz="2200" b="1" u="sng" dirty="0">
                <a:solidFill>
                  <a:srgbClr val="C00000"/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</a:br>
            <a:r>
              <a:rPr lang="fr-CA" sz="2200" b="1" dirty="0">
                <a:solidFill>
                  <a:srgbClr val="C00000"/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  <a:t>819-698-0777</a:t>
            </a:r>
            <a:endParaRPr lang="fr-CA" sz="2200" b="1" dirty="0">
              <a:latin typeface="Century Gothic" panose="020B0502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12ABC1-6966-465F-BD46-84D8CA0CB37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752056" y="583658"/>
            <a:ext cx="634236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5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Comment et/quand?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6D37C066-A43F-4C02-9F44-0E6FC4A64E37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>
            <a:off x="7006857" y="1514461"/>
            <a:ext cx="383276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302006A6-B605-4620-BCC3-D30DF1B6830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08318" y="1514463"/>
            <a:ext cx="5434991" cy="452947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  <a:prstDash val="dashDot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CA" sz="65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Équipe FAD</a:t>
            </a:r>
            <a:endParaRPr lang="fr-CA" sz="6500" b="1" kern="12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CA" sz="3200" kern="1200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Des techniciens</a:t>
            </a:r>
            <a:br>
              <a:rPr lang="fr-CA" sz="3200" kern="1200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</a:br>
            <a:r>
              <a:rPr lang="fr-CA" sz="3200" kern="1200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en FAD</a:t>
            </a:r>
            <a:br>
              <a:rPr lang="fr-CA" sz="3200" kern="1200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</a:br>
            <a:r>
              <a:rPr lang="fr-CA" sz="3200" kern="1200" dirty="0">
                <a:solidFill>
                  <a:srgbClr val="C00000"/>
                </a:solidFill>
                <a:latin typeface="Century Gothic" panose="020B0502020202020204" pitchFamily="34" charset="0"/>
                <a:ea typeface="+mj-ea"/>
                <a:cs typeface="+mj-cs"/>
              </a:rPr>
              <a:t>sont là pour t’aider! </a:t>
            </a:r>
          </a:p>
        </p:txBody>
      </p:sp>
      <p:pic>
        <p:nvPicPr>
          <p:cNvPr id="11" name="Image 14">
            <a:extLst>
              <a:ext uri="{FF2B5EF4-FFF2-40B4-BE49-F238E27FC236}">
                <a16:creationId xmlns:a16="http://schemas.microsoft.com/office/drawing/2014/main" id="{E225D430-EAC8-4038-B87F-2105471E63F9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6919" y="5826150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768"/>
    </mc:Choice>
    <mc:Fallback xmlns="">
      <p:transition spd="slow" advClick="0" advTm="876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DFF4EFD-7B74-4ADE-A8ED-C73725349A7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24000" y="1019857"/>
            <a:ext cx="9640186" cy="34925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5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rPr>
              <a:t>Les </a:t>
            </a:r>
            <a:r>
              <a:rPr lang="en-US" sz="6500" b="1" kern="1200" err="1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rPr>
              <a:t>plateformes</a:t>
            </a:r>
            <a:r>
              <a:rPr lang="en-US" sz="65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br>
              <a:rPr lang="en-US" sz="65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rPr>
            </a:br>
            <a:r>
              <a:rPr lang="en-US" sz="65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rPr>
              <a:t>au </a:t>
            </a:r>
            <a:r>
              <a:rPr lang="en-US" sz="6500" b="1" kern="1200" err="1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rPr>
              <a:t>collège</a:t>
            </a:r>
            <a:endParaRPr lang="en-US" sz="6500" b="1" kern="1200">
              <a:solidFill>
                <a:schemeClr val="tx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5" name="Image 6">
            <a:extLst>
              <a:ext uri="{FF2B5EF4-FFF2-40B4-BE49-F238E27FC236}">
                <a16:creationId xmlns:a16="http://schemas.microsoft.com/office/drawing/2014/main" id="{F1242571-FAD6-4445-BFA4-DB5249FC6E0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82933" y="4811014"/>
            <a:ext cx="1633567" cy="1633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E1667D3-CA5A-4131-9739-5EA4F41683D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19567" y="4986395"/>
            <a:ext cx="1459792" cy="1459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>
            <a:extLst>
              <a:ext uri="{FF2B5EF4-FFF2-40B4-BE49-F238E27FC236}">
                <a16:creationId xmlns:a16="http://schemas.microsoft.com/office/drawing/2014/main" id="{70905217-4E7D-45C1-ACE5-73EE2E9F876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013292" y="4960512"/>
            <a:ext cx="1535552" cy="151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14">
            <a:extLst>
              <a:ext uri="{FF2B5EF4-FFF2-40B4-BE49-F238E27FC236}">
                <a16:creationId xmlns:a16="http://schemas.microsoft.com/office/drawing/2014/main" id="{F9B371A8-AC9E-4B1E-9938-3BB5AC476019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6919" y="5826150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56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768"/>
    </mc:Choice>
    <mc:Fallback xmlns="">
      <p:transition spd="slow" advClick="0" advTm="876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e 23">
            <a:extLst>
              <a:ext uri="{FF2B5EF4-FFF2-40B4-BE49-F238E27FC236}">
                <a16:creationId xmlns:a16="http://schemas.microsoft.com/office/drawing/2014/main" id="{4F6BC942-FD36-4FC2-8CB7-3255E5FB91E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60350"/>
            <a:ext cx="12192000" cy="431800"/>
            <a:chOff x="457200" y="260350"/>
            <a:chExt cx="8229600" cy="431800"/>
          </a:xfrm>
          <a:solidFill>
            <a:srgbClr val="092D74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65B5B95-BAD2-4700-8311-A3B31F50F3C2}"/>
                </a:ext>
              </a:extLst>
            </p:cNvPr>
            <p:cNvSpPr/>
            <p:nvPr/>
          </p:nvSpPr>
          <p:spPr>
            <a:xfrm>
              <a:off x="457200" y="260350"/>
              <a:ext cx="8229600" cy="4318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CA"/>
            </a:p>
          </p:txBody>
        </p:sp>
        <p:sp>
          <p:nvSpPr>
            <p:cNvPr id="26" name="ZoneTexte 3">
              <a:extLst>
                <a:ext uri="{FF2B5EF4-FFF2-40B4-BE49-F238E27FC236}">
                  <a16:creationId xmlns:a16="http://schemas.microsoft.com/office/drawing/2014/main" id="{5A27A4D8-447E-4E94-805B-4ED53E5B56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486" y="292100"/>
              <a:ext cx="8225314" cy="3693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defRPr/>
              </a:pPr>
              <a:r>
                <a:rPr lang="fr-CA" sz="1800" b="1" dirty="0">
                  <a:solidFill>
                    <a:schemeClr val="bg1"/>
                  </a:solidFill>
                  <a:latin typeface="Calibri"/>
                  <a:ea typeface="ＭＳ Ｐゴシック"/>
                  <a:cs typeface="Calibri"/>
                </a:rPr>
                <a:t>Séance de préparation classe virtuelle (Étudiants programmes AEC)</a:t>
              </a:r>
              <a:endParaRPr lang="fr-FR" sz="11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ZoneTexte 5">
            <a:extLst>
              <a:ext uri="{FF2B5EF4-FFF2-40B4-BE49-F238E27FC236}">
                <a16:creationId xmlns:a16="http://schemas.microsoft.com/office/drawing/2014/main" id="{C6F71192-3C49-488A-95A3-5E0F6886C1A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350" y="1037016"/>
            <a:ext cx="12236054" cy="70788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None/>
              <a:defRPr/>
            </a:pPr>
            <a:r>
              <a:rPr lang="fr-CA" sz="4000" b="1" dirty="0">
                <a:latin typeface="Century Gothic" panose="020B0502020202020204" pitchFamily="34" charset="0"/>
              </a:rPr>
              <a:t>Les plateformes</a:t>
            </a:r>
            <a:endParaRPr lang="fr-CA" sz="4000" dirty="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13" name="Forme libre 5">
            <a:extLst>
              <a:ext uri="{FF2B5EF4-FFF2-40B4-BE49-F238E27FC236}">
                <a16:creationId xmlns:a16="http://schemas.microsoft.com/office/drawing/2014/main" id="{F129AB2F-ED68-46C3-8540-76653E8E576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418628" y="3521904"/>
            <a:ext cx="3111903" cy="68043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10398"/>
                </a:lnTo>
                <a:lnTo>
                  <a:pt x="3111903" y="410398"/>
                </a:lnTo>
                <a:lnTo>
                  <a:pt x="3111903" y="680439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orme libre 8">
            <a:extLst>
              <a:ext uri="{FF2B5EF4-FFF2-40B4-BE49-F238E27FC236}">
                <a16:creationId xmlns:a16="http://schemas.microsoft.com/office/drawing/2014/main" id="{06032985-02A7-4D30-BEE8-F84D4D6A640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306725" y="3521904"/>
            <a:ext cx="3111903" cy="68043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111903" y="0"/>
                </a:moveTo>
                <a:lnTo>
                  <a:pt x="3111903" y="410398"/>
                </a:lnTo>
                <a:lnTo>
                  <a:pt x="0" y="410398"/>
                </a:lnTo>
                <a:lnTo>
                  <a:pt x="0" y="680439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Forme libre 9">
            <a:extLst>
              <a:ext uri="{FF2B5EF4-FFF2-40B4-BE49-F238E27FC236}">
                <a16:creationId xmlns:a16="http://schemas.microsoft.com/office/drawing/2014/main" id="{0F998701-94FA-4C51-A9A1-959D888FAAE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130310" y="2235993"/>
            <a:ext cx="2571820" cy="1285910"/>
          </a:xfrm>
          <a:custGeom>
            <a:avLst/>
            <a:gdLst>
              <a:gd name="connsiteX0" fmla="*/ 0 w 2571820"/>
              <a:gd name="connsiteY0" fmla="*/ 0 h 1285910"/>
              <a:gd name="connsiteX1" fmla="*/ 2571820 w 2571820"/>
              <a:gd name="connsiteY1" fmla="*/ 0 h 1285910"/>
              <a:gd name="connsiteX2" fmla="*/ 2571820 w 2571820"/>
              <a:gd name="connsiteY2" fmla="*/ 1285910 h 1285910"/>
              <a:gd name="connsiteX3" fmla="*/ 0 w 2571820"/>
              <a:gd name="connsiteY3" fmla="*/ 1285910 h 1285910"/>
              <a:gd name="connsiteX4" fmla="*/ 0 w 2571820"/>
              <a:gd name="connsiteY4" fmla="*/ 0 h 128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1820" h="1285910">
                <a:moveTo>
                  <a:pt x="0" y="0"/>
                </a:moveTo>
                <a:lnTo>
                  <a:pt x="2571820" y="0"/>
                </a:lnTo>
                <a:lnTo>
                  <a:pt x="2571820" y="1285910"/>
                </a:lnTo>
                <a:lnTo>
                  <a:pt x="0" y="1285910"/>
                </a:lnTo>
                <a:lnTo>
                  <a:pt x="0" y="0"/>
                </a:lnTo>
                <a:close/>
              </a:path>
            </a:pathLst>
          </a:custGeom>
          <a:solidFill>
            <a:srgbClr val="CF152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2000" b="1" kern="1200"/>
              <a:t>MOODLE</a:t>
            </a:r>
            <a:br>
              <a:rPr lang="fr-CA" sz="2400" kern="1200"/>
            </a:br>
            <a:r>
              <a:rPr lang="fr-CA" sz="1000" kern="1200"/>
              <a:t>(Évaluer, enseigner, collaborer, etc.)</a:t>
            </a:r>
          </a:p>
        </p:txBody>
      </p:sp>
      <p:sp>
        <p:nvSpPr>
          <p:cNvPr id="17" name="Forme libre 12">
            <a:extLst>
              <a:ext uri="{FF2B5EF4-FFF2-40B4-BE49-F238E27FC236}">
                <a16:creationId xmlns:a16="http://schemas.microsoft.com/office/drawing/2014/main" id="{C2817A3F-E580-40FC-8DD8-57D90CF85E2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244621" y="4202343"/>
            <a:ext cx="2571820" cy="1285910"/>
          </a:xfrm>
          <a:custGeom>
            <a:avLst/>
            <a:gdLst>
              <a:gd name="connsiteX0" fmla="*/ 0 w 2571820"/>
              <a:gd name="connsiteY0" fmla="*/ 0 h 1285910"/>
              <a:gd name="connsiteX1" fmla="*/ 2571820 w 2571820"/>
              <a:gd name="connsiteY1" fmla="*/ 0 h 1285910"/>
              <a:gd name="connsiteX2" fmla="*/ 2571820 w 2571820"/>
              <a:gd name="connsiteY2" fmla="*/ 1285910 h 1285910"/>
              <a:gd name="connsiteX3" fmla="*/ 0 w 2571820"/>
              <a:gd name="connsiteY3" fmla="*/ 1285910 h 1285910"/>
              <a:gd name="connsiteX4" fmla="*/ 0 w 2571820"/>
              <a:gd name="connsiteY4" fmla="*/ 0 h 128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1820" h="1285910">
                <a:moveTo>
                  <a:pt x="0" y="0"/>
                </a:moveTo>
                <a:lnTo>
                  <a:pt x="2571820" y="0"/>
                </a:lnTo>
                <a:lnTo>
                  <a:pt x="2571820" y="1285910"/>
                </a:lnTo>
                <a:lnTo>
                  <a:pt x="0" y="1285910"/>
                </a:lnTo>
                <a:lnTo>
                  <a:pt x="0" y="0"/>
                </a:lnTo>
                <a:close/>
              </a:path>
            </a:pathLst>
          </a:custGeom>
          <a:solidFill>
            <a:srgbClr val="ED7D31"/>
          </a:solidFill>
          <a:ln>
            <a:solidFill>
              <a:srgbClr val="4472C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2000" b="1" kern="1200" dirty="0"/>
              <a:t>Omnivox</a:t>
            </a:r>
            <a:br>
              <a:rPr lang="fr-CA" sz="2000" b="1" kern="1200" dirty="0"/>
            </a:br>
            <a:r>
              <a:rPr lang="fr-CA" sz="1000" b="1" kern="1200" dirty="0"/>
              <a:t>(MIO, LEA, etc.)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1000" kern="1200" dirty="0"/>
              <a:t>(Communications officielles, remise des notes finales, suivis des absences, etc. )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BC099CB-8125-4F48-855D-7C7C4C9257E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60055" y="2499989"/>
            <a:ext cx="3883937" cy="646331"/>
          </a:xfrm>
          <a:prstGeom prst="rect">
            <a:avLst/>
          </a:prstGeom>
          <a:noFill/>
          <a:ln>
            <a:solidFill>
              <a:srgbClr val="CF152D"/>
            </a:solidFill>
          </a:ln>
        </p:spPr>
        <p:txBody>
          <a:bodyPr wrap="square" rtlCol="0" anchor="t">
            <a:spAutoFit/>
          </a:bodyPr>
          <a:lstStyle/>
          <a:p>
            <a:pPr>
              <a:defRPr/>
            </a:pPr>
            <a:r>
              <a:rPr lang="fr-CA" b="1">
                <a:solidFill>
                  <a:srgbClr val="C00000"/>
                </a:solidFill>
                <a:latin typeface="Century Gothic"/>
                <a:ea typeface="ＭＳ Ｐゴシック"/>
              </a:rPr>
              <a:t>Moodle : </a:t>
            </a:r>
            <a:r>
              <a:rPr lang="fr-CA">
                <a:solidFill>
                  <a:srgbClr val="C00000"/>
                </a:solidFill>
                <a:latin typeface="Century Gothic"/>
                <a:ea typeface="ＭＳ Ｐゴシック"/>
              </a:rPr>
              <a:t>Point central </a:t>
            </a:r>
            <a:br>
              <a:rPr lang="fr-CA">
                <a:solidFill>
                  <a:srgbClr val="C00000"/>
                </a:solidFill>
                <a:latin typeface="Century Gothic"/>
                <a:ea typeface="ＭＳ Ｐゴシック"/>
              </a:rPr>
            </a:br>
            <a:r>
              <a:rPr lang="fr-CA">
                <a:solidFill>
                  <a:srgbClr val="C00000"/>
                </a:solidFill>
                <a:latin typeface="Century Gothic"/>
                <a:ea typeface="ＭＳ Ｐゴシック"/>
              </a:rPr>
              <a:t>de tous les cours du programme.</a:t>
            </a:r>
            <a:endParaRPr lang="fr-CA">
              <a:solidFill>
                <a:srgbClr val="C00000"/>
              </a:solidFill>
              <a:latin typeface="Century Gothic"/>
              <a:ea typeface="ＭＳ Ｐゴシック"/>
              <a:cs typeface="Arial"/>
            </a:endParaRPr>
          </a:p>
        </p:txBody>
      </p:sp>
      <p:pic>
        <p:nvPicPr>
          <p:cNvPr id="22" name="Image 14">
            <a:extLst>
              <a:ext uri="{FF2B5EF4-FFF2-40B4-BE49-F238E27FC236}">
                <a16:creationId xmlns:a16="http://schemas.microsoft.com/office/drawing/2014/main" id="{83FE7E79-643A-42C7-B814-34A19EC6E7D4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6919" y="5826150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5F277752-3FB4-4437-ADB7-937741D446E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44765" y="6117137"/>
            <a:ext cx="28535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900" b="1" dirty="0">
                <a:solidFill>
                  <a:srgbClr val="092D74"/>
                </a:solidFill>
                <a:latin typeface="Century Gothic" panose="020B0502020202020204" pitchFamily="34" charset="0"/>
              </a:rPr>
              <a:t>Équipe de soutien et d’accompagnement Formation continue et services aux entreprises</a:t>
            </a:r>
          </a:p>
          <a:p>
            <a:r>
              <a:rPr lang="fr-CA" sz="900" dirty="0">
                <a:solidFill>
                  <a:srgbClr val="092D74"/>
                </a:solidFill>
                <a:latin typeface="Century Gothic" panose="020B0502020202020204" pitchFamily="34" charset="0"/>
              </a:rPr>
              <a:t>Fad.fcse@cegeptr.qc.ca</a:t>
            </a:r>
          </a:p>
        </p:txBody>
      </p:sp>
      <p:sp>
        <p:nvSpPr>
          <p:cNvPr id="16" name="Forme libre 9">
            <a:extLst>
              <a:ext uri="{FF2B5EF4-FFF2-40B4-BE49-F238E27FC236}">
                <a16:creationId xmlns:a16="http://schemas.microsoft.com/office/drawing/2014/main" id="{B093B671-8719-4C1E-95D8-FD57C8F1F2D0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089649" y="4202343"/>
            <a:ext cx="2571820" cy="1285910"/>
          </a:xfrm>
          <a:custGeom>
            <a:avLst/>
            <a:gdLst>
              <a:gd name="connsiteX0" fmla="*/ 0 w 2571820"/>
              <a:gd name="connsiteY0" fmla="*/ 0 h 1285910"/>
              <a:gd name="connsiteX1" fmla="*/ 2571820 w 2571820"/>
              <a:gd name="connsiteY1" fmla="*/ 0 h 1285910"/>
              <a:gd name="connsiteX2" fmla="*/ 2571820 w 2571820"/>
              <a:gd name="connsiteY2" fmla="*/ 1285910 h 1285910"/>
              <a:gd name="connsiteX3" fmla="*/ 0 w 2571820"/>
              <a:gd name="connsiteY3" fmla="*/ 1285910 h 1285910"/>
              <a:gd name="connsiteX4" fmla="*/ 0 w 2571820"/>
              <a:gd name="connsiteY4" fmla="*/ 0 h 128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1820" h="1285910">
                <a:moveTo>
                  <a:pt x="0" y="0"/>
                </a:moveTo>
                <a:lnTo>
                  <a:pt x="2571820" y="0"/>
                </a:lnTo>
                <a:lnTo>
                  <a:pt x="2571820" y="1285910"/>
                </a:lnTo>
                <a:lnTo>
                  <a:pt x="0" y="128591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2000" b="1" kern="1200" dirty="0"/>
              <a:t>TEAMS</a:t>
            </a:r>
            <a:br>
              <a:rPr lang="fr-CA" sz="2400" kern="1200" dirty="0"/>
            </a:br>
            <a:r>
              <a:rPr lang="fr-CA" sz="1000" kern="1200" dirty="0"/>
              <a:t>(</a:t>
            </a:r>
            <a:r>
              <a:rPr lang="fr-CA" sz="1000" kern="1200" dirty="0" err="1"/>
              <a:t>Intérger</a:t>
            </a:r>
            <a:r>
              <a:rPr lang="fr-CA" sz="1000" kern="1200" dirty="0"/>
              <a:t> dans Office 365.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1000" kern="1200" dirty="0"/>
              <a:t>Communiquer en clavardage </a:t>
            </a:r>
            <a:br>
              <a:rPr lang="fr-CA" sz="1000" kern="1200" dirty="0"/>
            </a:br>
            <a:r>
              <a:rPr lang="fr-CA" sz="1000" kern="1200" dirty="0"/>
              <a:t>et rencontre individuelle.)</a:t>
            </a:r>
          </a:p>
        </p:txBody>
      </p:sp>
    </p:spTree>
    <p:extLst>
      <p:ext uri="{BB962C8B-B14F-4D97-AF65-F5344CB8AC3E}">
        <p14:creationId xmlns:p14="http://schemas.microsoft.com/office/powerpoint/2010/main" val="159782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EC7574-A469-4D4B-9419-67175F9C05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994241" y="5788864"/>
            <a:ext cx="2084716" cy="948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EE21FC-AAC9-4722-BACD-21CFC21B002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408922" y="1883245"/>
            <a:ext cx="9409434" cy="2546851"/>
          </a:xfrm>
          <a:prstGeom prst="rect">
            <a:avLst/>
          </a:prstGeom>
          <a:ln w="12700">
            <a:solidFill>
              <a:srgbClr val="C00000"/>
            </a:solidFill>
            <a:prstDash val="lgDashDot"/>
          </a:ln>
        </p:spPr>
        <p:txBody>
          <a:bodyPr wrap="square" anchor="t">
            <a:spAutoFit/>
          </a:bodyPr>
          <a:lstStyle/>
          <a:p>
            <a:pPr marL="22860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Où</a:t>
            </a:r>
            <a:r>
              <a:rPr lang="en-US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trouver</a:t>
            </a:r>
            <a:r>
              <a:rPr lang="en-US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ton </a:t>
            </a:r>
            <a:r>
              <a:rPr lang="en-US" sz="40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courriel</a:t>
            </a:r>
            <a:r>
              <a:rPr lang="en-US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du </a:t>
            </a:r>
            <a:r>
              <a:rPr lang="en-US" sz="40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collège</a:t>
            </a:r>
            <a:r>
              <a:rPr lang="en-US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?</a:t>
            </a:r>
          </a:p>
          <a:p>
            <a:pPr marL="22860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00" b="1" dirty="0">
                <a:solidFill>
                  <a:schemeClr val="tx2">
                    <a:lumMod val="50000"/>
                  </a:schemeClr>
                </a:solidFill>
                <a:latin typeface="Century Gothic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(prenom.nom.xx@edu.cegeptr.qc.ca</a:t>
            </a:r>
            <a:r>
              <a:rPr lang="en-US" sz="1500" b="1" dirty="0">
                <a:solidFill>
                  <a:schemeClr val="tx2">
                    <a:lumMod val="50000"/>
                  </a:schemeClr>
                </a:solidFill>
                <a:latin typeface="Century Gothic"/>
              </a:rPr>
              <a:t>)</a:t>
            </a:r>
            <a:endParaRPr lang="en-US" sz="15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2860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2860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Connecte-toi</a:t>
            </a:r>
            <a:r>
              <a:rPr lang="en-US" sz="3000" dirty="0">
                <a:solidFill>
                  <a:srgbClr val="C00000"/>
                </a:solidFill>
                <a:latin typeface="Century Gothic" panose="020B0502020202020204" pitchFamily="34" charset="0"/>
              </a:rPr>
              <a:t> au </a:t>
            </a:r>
            <a:r>
              <a:rPr lang="en-US" sz="3000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portail</a:t>
            </a:r>
            <a:r>
              <a:rPr lang="en-US" sz="3000" dirty="0">
                <a:solidFill>
                  <a:srgbClr val="C00000"/>
                </a:solidFill>
                <a:latin typeface="Century Gothic" panose="020B0502020202020204" pitchFamily="34" charset="0"/>
              </a:rPr>
              <a:t> du </a:t>
            </a:r>
            <a:r>
              <a:rPr lang="en-US" sz="3000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CégepTr</a:t>
            </a:r>
            <a:r>
              <a:rPr lang="en-US" sz="3000" dirty="0">
                <a:solidFill>
                  <a:srgbClr val="C00000"/>
                </a:solidFill>
                <a:latin typeface="Century Gothic" panose="020B0502020202020204" pitchFamily="34" charset="0"/>
              </a:rPr>
              <a:t> :</a:t>
            </a:r>
            <a:endParaRPr lang="en-US" sz="3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2860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solidFill>
                  <a:srgbClr val="C00000"/>
                </a:solidFill>
                <a:latin typeface="Century Gothic" panose="020B0502020202020204" pitchFamily="34" charset="0"/>
                <a:hlinkClick r:id="rId7"/>
              </a:rPr>
              <a:t>Clique </a:t>
            </a:r>
            <a:r>
              <a:rPr lang="en-US" sz="3000" b="1" dirty="0" err="1">
                <a:solidFill>
                  <a:srgbClr val="C00000"/>
                </a:solidFill>
                <a:latin typeface="Century Gothic" panose="020B0502020202020204" pitchFamily="34" charset="0"/>
                <a:hlinkClick r:id="rId7"/>
              </a:rPr>
              <a:t>ici</a:t>
            </a:r>
            <a:r>
              <a:rPr lang="en-US" sz="3000" b="1" dirty="0">
                <a:solidFill>
                  <a:srgbClr val="C00000"/>
                </a:solidFill>
                <a:latin typeface="Century Gothic" panose="020B0502020202020204" pitchFamily="34" charset="0"/>
                <a:hlinkClick r:id="rId7"/>
              </a:rPr>
              <a:t> pour </a:t>
            </a:r>
            <a:r>
              <a:rPr lang="en-US" sz="3000" b="1" dirty="0" err="1">
                <a:solidFill>
                  <a:srgbClr val="C00000"/>
                </a:solidFill>
                <a:latin typeface="Century Gothic" panose="020B0502020202020204" pitchFamily="34" charset="0"/>
                <a:hlinkClick r:id="rId7"/>
              </a:rPr>
              <a:t>une</a:t>
            </a:r>
            <a:r>
              <a:rPr lang="en-US" sz="3000" b="1" dirty="0">
                <a:solidFill>
                  <a:srgbClr val="C00000"/>
                </a:solidFill>
                <a:latin typeface="Century Gothic" panose="020B0502020202020204" pitchFamily="34" charset="0"/>
                <a:hlinkClick r:id="rId7"/>
              </a:rPr>
              <a:t> capsule </a:t>
            </a:r>
            <a:r>
              <a:rPr lang="en-US" sz="3000" b="1" dirty="0" err="1">
                <a:solidFill>
                  <a:srgbClr val="C00000"/>
                </a:solidFill>
                <a:latin typeface="Century Gothic" panose="020B0502020202020204" pitchFamily="34" charset="0"/>
                <a:hlinkClick r:id="rId7"/>
              </a:rPr>
              <a:t>vidéo</a:t>
            </a:r>
            <a:endParaRPr lang="en-US" sz="3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84C8D575-36D0-4DD8-9F3E-57F89D2F2163}"/>
              </a:ext>
            </a:extLst>
          </p:cNvPr>
          <p:cNvSpPr/>
          <p:nvPr/>
        </p:nvSpPr>
        <p:spPr>
          <a:xfrm rot="3180532">
            <a:off x="1384962" y="3267825"/>
            <a:ext cx="1415120" cy="64569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Image 14">
            <a:extLst>
              <a:ext uri="{FF2B5EF4-FFF2-40B4-BE49-F238E27FC236}">
                <a16:creationId xmlns:a16="http://schemas.microsoft.com/office/drawing/2014/main" id="{F08C3704-D7BB-4EF4-8D41-450EAE360B4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6919" y="5826150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25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62"/>
    </mc:Choice>
    <mc:Fallback xmlns="">
      <p:transition spd="slow" advTm="4286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EC7574-A469-4D4B-9419-67175F9C05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994241" y="5788864"/>
            <a:ext cx="2084716" cy="948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7EC3977-D8CA-4498-951A-23AAB76A106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6729" y="465969"/>
            <a:ext cx="5782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MOODLE</a:t>
            </a:r>
            <a:endParaRPr lang="fr-CA" sz="4000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EE21FC-AAC9-4722-BACD-21CFC21B00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09678" y="1017316"/>
            <a:ext cx="5782322" cy="401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Votre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enseignant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va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utiliser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Moodle pour :</a:t>
            </a:r>
            <a:b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>
                <a:latin typeface="Century Gothic"/>
              </a:rPr>
              <a:t>Proposer un parcours pédagogique.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>
                <a:latin typeface="Century Gothic"/>
              </a:rPr>
              <a:t>Enseigner de manière asynchrone (en différé).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>
                <a:latin typeface="Century Gothic"/>
              </a:rPr>
              <a:t>Évaluer les apprentissages </a:t>
            </a:r>
            <a:br>
              <a:rPr lang="fr-CA" dirty="0">
                <a:latin typeface="Century Gothic"/>
              </a:rPr>
            </a:br>
            <a:r>
              <a:rPr lang="fr-CA" dirty="0">
                <a:latin typeface="Century Gothic"/>
              </a:rPr>
              <a:t>(sommatif ou formatif).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>
                <a:latin typeface="Century Gothic"/>
              </a:rPr>
              <a:t>Créer des forums de discussions.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>
                <a:latin typeface="Century Gothic"/>
              </a:rPr>
              <a:t>Partager du matériel didactique.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>
                <a:latin typeface="Century Gothic"/>
              </a:rPr>
              <a:t>Demander des devoirs ou des dépôts de travaux.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>
                <a:latin typeface="Century Gothic"/>
              </a:rPr>
              <a:t>Partager différentes ressources (vidéos, site Web, lien vers la classe virtuelle, PDF, etc.).</a:t>
            </a:r>
          </a:p>
          <a:p>
            <a:pPr marL="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fr-CA" dirty="0">
              <a:latin typeface="Century Gothic"/>
            </a:endParaRPr>
          </a:p>
          <a:p>
            <a:pPr marL="5143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9104A9-89BB-4B6D-A6E6-1E8CFE4A8D5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761" y="4781423"/>
            <a:ext cx="7076746" cy="1077218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None/>
              <a:defRPr/>
            </a:pPr>
            <a:r>
              <a:rPr lang="fr-CA" altLang="fr-FR" sz="1600" b="1" dirty="0">
                <a:latin typeface="Century Gothic"/>
                <a:ea typeface="ＭＳ Ｐゴシック"/>
              </a:rPr>
              <a:t>Moodle</a:t>
            </a:r>
            <a:r>
              <a:rPr lang="fr-CA" sz="1600" b="1" dirty="0">
                <a:latin typeface="Century Gothic"/>
                <a:ea typeface="ＭＳ Ｐゴシック"/>
              </a:rPr>
              <a:t> est un environnement numérique d’apprentissage (ENA) accessible sur le Web qui associe la présentation </a:t>
            </a:r>
            <a:br>
              <a:rPr lang="fr-CA" sz="1600" b="1" dirty="0">
                <a:latin typeface="Century Gothic"/>
                <a:ea typeface="ＭＳ Ｐゴシック"/>
              </a:rPr>
            </a:br>
            <a:r>
              <a:rPr lang="fr-CA" sz="1600" b="1" dirty="0">
                <a:latin typeface="Century Gothic"/>
                <a:ea typeface="ＭＳ Ｐゴシック"/>
              </a:rPr>
              <a:t>de contenus à un ensemble d’outils </a:t>
            </a:r>
            <a:br>
              <a:rPr lang="fr-CA" sz="1600" b="1" dirty="0">
                <a:latin typeface="Century Gothic"/>
                <a:ea typeface="ＭＳ Ｐゴシック"/>
              </a:rPr>
            </a:br>
            <a:r>
              <a:rPr lang="fr-CA" sz="1600" b="1" dirty="0">
                <a:latin typeface="Century Gothic"/>
                <a:ea typeface="ＭＳ Ｐゴシック"/>
              </a:rPr>
              <a:t>de communication, d’interactivité et d’évaluation.  </a:t>
            </a:r>
          </a:p>
        </p:txBody>
      </p:sp>
      <p:pic>
        <p:nvPicPr>
          <p:cNvPr id="9" name="Image 6">
            <a:extLst>
              <a:ext uri="{FF2B5EF4-FFF2-40B4-BE49-F238E27FC236}">
                <a16:creationId xmlns:a16="http://schemas.microsoft.com/office/drawing/2014/main" id="{5825DCE3-E411-400A-A569-ED6757571D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576135" y="1478553"/>
            <a:ext cx="2812633" cy="2812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4">
            <a:extLst>
              <a:ext uri="{FF2B5EF4-FFF2-40B4-BE49-F238E27FC236}">
                <a16:creationId xmlns:a16="http://schemas.microsoft.com/office/drawing/2014/main" id="{6BEC76C3-95F4-4AA8-8C92-6BFB46919360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94241" y="5863907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0A0298C-FEA2-44C1-82B1-13C0B81FDF5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4765" y="6117137"/>
            <a:ext cx="28535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900" b="1" dirty="0">
                <a:solidFill>
                  <a:srgbClr val="092D74"/>
                </a:solidFill>
                <a:latin typeface="Century Gothic" panose="020B0502020202020204" pitchFamily="34" charset="0"/>
              </a:rPr>
              <a:t>Équipe de soutien et d’accompagnement Formation continue et services aux entreprises</a:t>
            </a:r>
          </a:p>
          <a:p>
            <a:r>
              <a:rPr lang="fr-CA" sz="900" dirty="0">
                <a:solidFill>
                  <a:srgbClr val="092D74"/>
                </a:solidFill>
                <a:latin typeface="Century Gothic" panose="020B0502020202020204" pitchFamily="34" charset="0"/>
              </a:rPr>
              <a:t>Fad.fcse@cegeptr.qc.ca</a:t>
            </a:r>
          </a:p>
        </p:txBody>
      </p:sp>
    </p:spTree>
    <p:extLst>
      <p:ext uri="{BB962C8B-B14F-4D97-AF65-F5344CB8AC3E}">
        <p14:creationId xmlns:p14="http://schemas.microsoft.com/office/powerpoint/2010/main" val="362740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55"/>
    </mc:Choice>
    <mc:Fallback xmlns="">
      <p:transition spd="slow" advTm="4355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4B370B05-14E9-420B-B248-3E6C40E93FF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60350"/>
            <a:ext cx="12192000" cy="431800"/>
            <a:chOff x="0" y="260350"/>
            <a:chExt cx="8229600" cy="431800"/>
          </a:xfrm>
          <a:solidFill>
            <a:srgbClr val="092D7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FCE967-2D6D-4D1A-965C-4A3CC1B3BD2B}"/>
                </a:ext>
              </a:extLst>
            </p:cNvPr>
            <p:cNvSpPr/>
            <p:nvPr/>
          </p:nvSpPr>
          <p:spPr>
            <a:xfrm>
              <a:off x="0" y="260350"/>
              <a:ext cx="8229600" cy="4318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fr-FR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fr-CA"/>
            </a:p>
          </p:txBody>
        </p:sp>
        <p:sp>
          <p:nvSpPr>
            <p:cNvPr id="14" name="ZoneTexte 3">
              <a:extLst>
                <a:ext uri="{FF2B5EF4-FFF2-40B4-BE49-F238E27FC236}">
                  <a16:creationId xmlns:a16="http://schemas.microsoft.com/office/drawing/2014/main" id="{8AD3FFC6-6C23-4576-A52D-DEA6F64416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6" y="292100"/>
              <a:ext cx="8225314" cy="3693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t">
              <a:spAutoFit/>
            </a:bodyPr>
            <a:lstStyle>
              <a:defPPr>
                <a:defRPr lang="fr-FR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9pPr>
            </a:lstStyle>
            <a:p>
              <a:pPr algn="ctr">
                <a:buNone/>
                <a:defRPr/>
              </a:pPr>
              <a:r>
                <a:rPr lang="fr-CA" b="1">
                  <a:solidFill>
                    <a:schemeClr val="bg1"/>
                  </a:solidFill>
                  <a:latin typeface="Calibri"/>
                  <a:ea typeface="ＭＳ Ｐゴシック"/>
                  <a:cs typeface="Calibri"/>
                </a:rPr>
                <a:t>Préparation classe virtuelle </a:t>
              </a:r>
              <a:endParaRPr lang="fr-CA" b="1">
                <a:solidFill>
                  <a:schemeClr val="bg1"/>
                </a:solidFill>
                <a:ea typeface="ＭＳ Ｐゴシック"/>
                <a:cs typeface="Calibri"/>
              </a:endParaRPr>
            </a:p>
          </p:txBody>
        </p:sp>
      </p:grpSp>
      <p:sp>
        <p:nvSpPr>
          <p:cNvPr id="15" name="ZoneTexte 5">
            <a:extLst>
              <a:ext uri="{FF2B5EF4-FFF2-40B4-BE49-F238E27FC236}">
                <a16:creationId xmlns:a16="http://schemas.microsoft.com/office/drawing/2014/main" id="{13E7A624-9C8C-480F-90C9-0CB13808D2C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915549"/>
            <a:ext cx="12192000" cy="70788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None/>
              <a:defRPr/>
            </a:pPr>
            <a:r>
              <a:rPr lang="fr-CA" sz="4000" b="1" dirty="0">
                <a:latin typeface="Century Gothic" panose="020B0502020202020204" pitchFamily="34" charset="0"/>
              </a:rPr>
              <a:t>Accès à Moodle : </a:t>
            </a:r>
            <a:endParaRPr lang="fr-CA" sz="4000" dirty="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16" name="ZoneTexte 5">
            <a:extLst>
              <a:ext uri="{FF2B5EF4-FFF2-40B4-BE49-F238E27FC236}">
                <a16:creationId xmlns:a16="http://schemas.microsoft.com/office/drawing/2014/main" id="{191B8A23-C2BC-4E94-A985-389FCF52E94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350" y="2435177"/>
            <a:ext cx="12192000" cy="24160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None/>
              <a:defRPr/>
            </a:pPr>
            <a:endParaRPr lang="fr-CA" sz="2500" b="1" dirty="0">
              <a:latin typeface="Century Gothic" panose="020B0502020202020204" pitchFamily="34" charset="0"/>
            </a:endParaRPr>
          </a:p>
          <a:p>
            <a:pPr algn="ctr">
              <a:buNone/>
              <a:defRPr/>
            </a:pPr>
            <a:r>
              <a:rPr lang="fr-CA" sz="2500" b="1" dirty="0">
                <a:latin typeface="Century Gothic" panose="020B0502020202020204" pitchFamily="34" charset="0"/>
              </a:rPr>
              <a:t>Lien vers la plateforme : </a:t>
            </a:r>
            <a:r>
              <a:rPr lang="fr-CA" sz="2500" dirty="0">
                <a:hlinkClick r:id="rId7"/>
              </a:rPr>
              <a:t>https://fc-cegeptr.moodle.decclic.qc.ca/?</a:t>
            </a:r>
            <a:endParaRPr lang="fr-CA" sz="2500" dirty="0"/>
          </a:p>
          <a:p>
            <a:pPr algn="ctr">
              <a:buNone/>
              <a:defRPr/>
            </a:pPr>
            <a:r>
              <a:rPr lang="fr-CA" sz="2500" b="1" dirty="0">
                <a:latin typeface="Century Gothic"/>
                <a:ea typeface="ＭＳ Ｐゴシック"/>
              </a:rPr>
              <a:t>Ensemble, nous allons vérifier vos accès. </a:t>
            </a:r>
          </a:p>
          <a:p>
            <a:pPr algn="ctr">
              <a:buNone/>
              <a:defRPr/>
            </a:pPr>
            <a:r>
              <a:rPr lang="fr-CA" sz="1500" dirty="0">
                <a:latin typeface="Century Gothic"/>
                <a:ea typeface="ＭＳ Ｐゴシック"/>
              </a:rPr>
              <a:t>Capsule vidéo en référence : </a:t>
            </a:r>
            <a:r>
              <a:rPr lang="fr-CA" sz="1500" dirty="0">
                <a:latin typeface="Century Gothic"/>
                <a:ea typeface="ＭＳ Ｐゴシック"/>
                <a:hlinkClick r:id="rId8"/>
              </a:rPr>
              <a:t>https://youtu.be/0QB8gup_Sf0</a:t>
            </a:r>
            <a:endParaRPr lang="fr-CA" sz="1500" dirty="0">
              <a:latin typeface="Century Gothic"/>
              <a:ea typeface="ＭＳ Ｐゴシック"/>
            </a:endParaRPr>
          </a:p>
          <a:p>
            <a:pPr algn="ctr">
              <a:buNone/>
              <a:defRPr/>
            </a:pPr>
            <a:endParaRPr lang="fr-CA" sz="1500" dirty="0">
              <a:latin typeface="Century Gothic" panose="020B0502020202020204" pitchFamily="34" charset="0"/>
            </a:endParaRPr>
          </a:p>
          <a:p>
            <a:pPr marL="342900" indent="-342900" algn="ctr">
              <a:defRPr/>
            </a:pPr>
            <a:endParaRPr lang="fr-CA" sz="2500" dirty="0">
              <a:latin typeface="Century Gothic" panose="020B0502020202020204" pitchFamily="34" charset="0"/>
              <a:cs typeface="Arial"/>
            </a:endParaRPr>
          </a:p>
        </p:txBody>
      </p:sp>
      <p:pic>
        <p:nvPicPr>
          <p:cNvPr id="19" name="Image 14">
            <a:extLst>
              <a:ext uri="{FF2B5EF4-FFF2-40B4-BE49-F238E27FC236}">
                <a16:creationId xmlns:a16="http://schemas.microsoft.com/office/drawing/2014/main" id="{FDF007B3-BAEA-48FD-B98F-1374B949C723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94241" y="5863907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DE7F890-702B-437A-9F85-D86CABD4854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4765" y="6117137"/>
            <a:ext cx="28535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900" b="1" dirty="0">
                <a:solidFill>
                  <a:srgbClr val="092D74"/>
                </a:solidFill>
                <a:latin typeface="Century Gothic" panose="020B0502020202020204" pitchFamily="34" charset="0"/>
              </a:rPr>
              <a:t>Équipe de soutien et d’accompagnement Formation continue et services aux entreprises</a:t>
            </a:r>
          </a:p>
          <a:p>
            <a:r>
              <a:rPr lang="fr-CA" sz="900" dirty="0">
                <a:solidFill>
                  <a:srgbClr val="092D74"/>
                </a:solidFill>
                <a:latin typeface="Century Gothic" panose="020B0502020202020204" pitchFamily="34" charset="0"/>
              </a:rPr>
              <a:t>Fad.fcse@cegeptr.qc.ca</a:t>
            </a:r>
          </a:p>
        </p:txBody>
      </p:sp>
    </p:spTree>
    <p:extLst>
      <p:ext uri="{BB962C8B-B14F-4D97-AF65-F5344CB8AC3E}">
        <p14:creationId xmlns:p14="http://schemas.microsoft.com/office/powerpoint/2010/main" val="11498658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CFF8E3A31CDE4294948D8285BA12AD" ma:contentTypeVersion="8" ma:contentTypeDescription="Crée un document." ma:contentTypeScope="" ma:versionID="7165d55239d09a23ddbdb1c06ddb452d">
  <xsd:schema xmlns:xsd="http://www.w3.org/2001/XMLSchema" xmlns:xs="http://www.w3.org/2001/XMLSchema" xmlns:p="http://schemas.microsoft.com/office/2006/metadata/properties" xmlns:ns2="6c7cb78a-0f5a-47f1-b964-0fe3b49ff671" xmlns:ns3="40a3d04f-f33b-44fa-9c1b-c567738f729f" targetNamespace="http://schemas.microsoft.com/office/2006/metadata/properties" ma:root="true" ma:fieldsID="bc53054eaaf7ac12279a93b85a629ef1" ns2:_="" ns3:_="">
    <xsd:import namespace="6c7cb78a-0f5a-47f1-b964-0fe3b49ff671"/>
    <xsd:import namespace="40a3d04f-f33b-44fa-9c1b-c567738f72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cb78a-0f5a-47f1-b964-0fe3b49ff6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a3d04f-f33b-44fa-9c1b-c567738f729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0a3d04f-f33b-44fa-9c1b-c567738f729f">
      <UserInfo>
        <DisplayName>Manon Duchesne</DisplayName>
        <AccountId>17</AccountId>
        <AccountType/>
      </UserInfo>
      <UserInfo>
        <DisplayName>Kim Burton</DisplayName>
        <AccountId>3</AccountId>
        <AccountType/>
      </UserInfo>
      <UserInfo>
        <DisplayName>Jean-François Dragon</DisplayName>
        <AccountId>16</AccountId>
        <AccountType/>
      </UserInfo>
      <UserInfo>
        <DisplayName>Nancy Labonté</DisplayName>
        <AccountId>7</AccountId>
        <AccountType/>
      </UserInfo>
      <UserInfo>
        <DisplayName>Carole Philibert</DisplayName>
        <AccountId>9</AccountId>
        <AccountType/>
      </UserInfo>
      <UserInfo>
        <DisplayName>Elrick Bellemare</DisplayName>
        <AccountId>14</AccountId>
        <AccountType/>
      </UserInfo>
      <UserInfo>
        <DisplayName>Hélène 02 Charest</DisplayName>
        <AccountId>15</AccountId>
        <AccountType/>
      </UserInfo>
      <UserInfo>
        <DisplayName>Patrick Bellemare</DisplayName>
        <AccountId>10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2CA231-3488-4CBB-8E3E-3377C4CEC0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7cb78a-0f5a-47f1-b964-0fe3b49ff671"/>
    <ds:schemaRef ds:uri="40a3d04f-f33b-44fa-9c1b-c567738f72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B482AD-DA98-4297-973F-B20681606FE0}">
  <ds:schemaRefs>
    <ds:schemaRef ds:uri="http://schemas.microsoft.com/office/2006/metadata/properties"/>
    <ds:schemaRef ds:uri="http://schemas.microsoft.com/office/infopath/2007/PartnerControls"/>
    <ds:schemaRef ds:uri="40a3d04f-f33b-44fa-9c1b-c567738f729f"/>
  </ds:schemaRefs>
</ds:datastoreItem>
</file>

<file path=customXml/itemProps3.xml><?xml version="1.0" encoding="utf-8"?>
<ds:datastoreItem xmlns:ds="http://schemas.openxmlformats.org/officeDocument/2006/customXml" ds:itemID="{0419F72F-C0B2-49CE-ADC8-D389F205FE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1131</Words>
  <Application>Microsoft Office PowerPoint</Application>
  <PresentationFormat>Grand écran</PresentationFormat>
  <Paragraphs>170</Paragraphs>
  <Slides>19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Frédéric Gagné</dc:creator>
  <cp:lastModifiedBy>Frédéric Gagné</cp:lastModifiedBy>
  <cp:revision>179</cp:revision>
  <dcterms:created xsi:type="dcterms:W3CDTF">2020-02-05T22:04:49Z</dcterms:created>
  <dcterms:modified xsi:type="dcterms:W3CDTF">2023-02-22T21:49:43Z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0x01010021CFF8E3A31CDE4294948D8285BA12AD</vt:lpwstr>
  </property>
</Properties>
</file>