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3.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5.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6.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7.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8.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9.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0.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22.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3.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4.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25.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6.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27.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28.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9.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30.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31.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32.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33.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34.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35.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36.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notesSlides/notesSlide37.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notesSlides/notesSlide38.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9.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40.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41.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42.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43.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44.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45.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handoutMasterIdLst>
    <p:handoutMasterId r:id="rId50"/>
  </p:handoutMasterIdLst>
  <p:sldIdLst>
    <p:sldId id="399" r:id="rId2"/>
    <p:sldId id="256" r:id="rId3"/>
    <p:sldId id="323" r:id="rId4"/>
    <p:sldId id="400" r:id="rId5"/>
    <p:sldId id="271" r:id="rId6"/>
    <p:sldId id="338" r:id="rId7"/>
    <p:sldId id="269" r:id="rId8"/>
    <p:sldId id="402" r:id="rId9"/>
    <p:sldId id="401" r:id="rId10"/>
    <p:sldId id="336" r:id="rId11"/>
    <p:sldId id="403" r:id="rId12"/>
    <p:sldId id="405" r:id="rId13"/>
    <p:sldId id="365" r:id="rId14"/>
    <p:sldId id="404" r:id="rId15"/>
    <p:sldId id="340" r:id="rId16"/>
    <p:sldId id="341" r:id="rId17"/>
    <p:sldId id="361" r:id="rId18"/>
    <p:sldId id="406" r:id="rId19"/>
    <p:sldId id="407" r:id="rId20"/>
    <p:sldId id="326" r:id="rId21"/>
    <p:sldId id="410" r:id="rId22"/>
    <p:sldId id="411" r:id="rId23"/>
    <p:sldId id="415" r:id="rId24"/>
    <p:sldId id="416" r:id="rId25"/>
    <p:sldId id="418" r:id="rId26"/>
    <p:sldId id="417" r:id="rId27"/>
    <p:sldId id="408" r:id="rId28"/>
    <p:sldId id="412" r:id="rId29"/>
    <p:sldId id="413" r:id="rId30"/>
    <p:sldId id="414" r:id="rId31"/>
    <p:sldId id="419" r:id="rId32"/>
    <p:sldId id="420" r:id="rId33"/>
    <p:sldId id="421" r:id="rId34"/>
    <p:sldId id="422" r:id="rId35"/>
    <p:sldId id="386" r:id="rId36"/>
    <p:sldId id="383" r:id="rId37"/>
    <p:sldId id="432" r:id="rId38"/>
    <p:sldId id="433" r:id="rId39"/>
    <p:sldId id="425" r:id="rId40"/>
    <p:sldId id="426" r:id="rId41"/>
    <p:sldId id="430" r:id="rId42"/>
    <p:sldId id="427" r:id="rId43"/>
    <p:sldId id="431" r:id="rId44"/>
    <p:sldId id="392" r:id="rId45"/>
    <p:sldId id="391" r:id="rId46"/>
    <p:sldId id="424" r:id="rId47"/>
    <p:sldId id="423" r:id="rId4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sans titre" id="{9CD77AB7-EBC3-404B-8B70-B75D8DCB2E49}">
          <p14:sldIdLst>
            <p14:sldId id="399"/>
            <p14:sldId id="256"/>
            <p14:sldId id="323"/>
            <p14:sldId id="400"/>
            <p14:sldId id="271"/>
            <p14:sldId id="338"/>
            <p14:sldId id="269"/>
            <p14:sldId id="402"/>
            <p14:sldId id="401"/>
            <p14:sldId id="336"/>
            <p14:sldId id="403"/>
            <p14:sldId id="405"/>
            <p14:sldId id="365"/>
            <p14:sldId id="404"/>
            <p14:sldId id="340"/>
            <p14:sldId id="341"/>
            <p14:sldId id="361"/>
            <p14:sldId id="406"/>
            <p14:sldId id="407"/>
            <p14:sldId id="326"/>
            <p14:sldId id="410"/>
            <p14:sldId id="411"/>
            <p14:sldId id="415"/>
            <p14:sldId id="416"/>
            <p14:sldId id="418"/>
            <p14:sldId id="417"/>
            <p14:sldId id="408"/>
            <p14:sldId id="412"/>
            <p14:sldId id="413"/>
            <p14:sldId id="414"/>
            <p14:sldId id="419"/>
            <p14:sldId id="420"/>
            <p14:sldId id="421"/>
            <p14:sldId id="422"/>
            <p14:sldId id="386"/>
            <p14:sldId id="383"/>
            <p14:sldId id="432"/>
            <p14:sldId id="433"/>
            <p14:sldId id="425"/>
            <p14:sldId id="426"/>
            <p14:sldId id="430"/>
            <p14:sldId id="427"/>
            <p14:sldId id="431"/>
            <p14:sldId id="392"/>
            <p14:sldId id="391"/>
            <p14:sldId id="424"/>
            <p14:sldId id="42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noit Bordeleau" initials="BB" lastIdx="1" clrIdx="0"/>
  <p:cmAuthor id="2" name="Cliche, Mira" initials="CM" lastIdx="1" clrIdx="1"/>
  <p:cmAuthor id="3" name="Solange Lemaitre-P." initials="SL" lastIdx="3" clrIdx="2">
    <p:extLst>
      <p:ext uri="{19B8F6BF-5375-455C-9EA6-DF929625EA0E}">
        <p15:presenceInfo xmlns:p15="http://schemas.microsoft.com/office/powerpoint/2012/main" userId="bd2b3b476b4d6385" providerId="Windows Live"/>
      </p:ext>
    </p:extLst>
  </p:cmAuthor>
  <p:cmAuthor id="4" name="Francine" initials="F"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E5"/>
    <a:srgbClr val="FFEDB3"/>
    <a:srgbClr val="FFE285"/>
    <a:srgbClr val="FFD757"/>
    <a:srgbClr val="FFCC29"/>
    <a:srgbClr val="09E2FF"/>
    <a:srgbClr val="00C7E2"/>
    <a:srgbClr val="00ADC4"/>
    <a:srgbClr val="0094A8"/>
    <a:srgbClr val="6D9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72" autoAdjust="0"/>
    <p:restoredTop sz="64530" autoAdjust="0"/>
  </p:normalViewPr>
  <p:slideViewPr>
    <p:cSldViewPr snapToGrid="0">
      <p:cViewPr varScale="1">
        <p:scale>
          <a:sx n="55" d="100"/>
          <a:sy n="55" d="100"/>
        </p:scale>
        <p:origin x="2654" y="5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33" d="100"/>
        <a:sy n="33" d="100"/>
      </p:scale>
      <p:origin x="0" y="0"/>
    </p:cViewPr>
  </p:sorterViewPr>
  <p:notesViewPr>
    <p:cSldViewPr snapToGrid="0">
      <p:cViewPr varScale="1">
        <p:scale>
          <a:sx n="75" d="100"/>
          <a:sy n="75" d="100"/>
        </p:scale>
        <p:origin x="2902"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CA"/>
          </a:p>
        </p:txBody>
      </p:sp>
      <p:sp>
        <p:nvSpPr>
          <p:cNvPr id="3" name="Espace réservé de la date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7E0B1A7-9C7A-463C-A190-C0C73D306965}" type="datetimeFigureOut">
              <a:rPr lang="fr-CA" smtClean="0"/>
              <a:t>2020-04-30</a:t>
            </a:fld>
            <a:endParaRPr lang="fr-CA"/>
          </a:p>
        </p:txBody>
      </p:sp>
      <p:sp>
        <p:nvSpPr>
          <p:cNvPr id="4" name="Espace réservé du pied de page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fr-CA" dirty="0"/>
          </a:p>
        </p:txBody>
      </p:sp>
      <p:sp>
        <p:nvSpPr>
          <p:cNvPr id="5" name="Espace réservé du numéro de diapositive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5D21D05-8B13-42F7-87F4-25A68BB1B0AF}" type="slidenum">
              <a:rPr lang="fr-CA" smtClean="0"/>
              <a:t>‹N°›</a:t>
            </a:fld>
            <a:endParaRPr lang="fr-CA" dirty="0"/>
          </a:p>
        </p:txBody>
      </p:sp>
    </p:spTree>
    <p:extLst>
      <p:ext uri="{BB962C8B-B14F-4D97-AF65-F5344CB8AC3E}">
        <p14:creationId xmlns:p14="http://schemas.microsoft.com/office/powerpoint/2010/main" val="452309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CA"/>
          </a:p>
        </p:txBody>
      </p:sp>
      <p:sp>
        <p:nvSpPr>
          <p:cNvPr id="3" name="Espace réservé de la date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4E49F34-E0DD-43C9-B678-492F26535487}" type="datetimeFigureOut">
              <a:rPr lang="fr-CA" smtClean="0"/>
              <a:t>2020-04-30</a:t>
            </a:fld>
            <a:endParaRPr lang="fr-CA"/>
          </a:p>
        </p:txBody>
      </p:sp>
      <p:sp>
        <p:nvSpPr>
          <p:cNvPr id="4" name="Espace réservé de l'image des diapositives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fr-CA"/>
          </a:p>
        </p:txBody>
      </p:sp>
      <p:sp>
        <p:nvSpPr>
          <p:cNvPr id="5" name="Espace réservé des not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98F7A60-F761-4186-98CA-C9F56D4A7403}" type="slidenum">
              <a:rPr lang="fr-CA" smtClean="0"/>
              <a:t>‹N°›</a:t>
            </a:fld>
            <a:endParaRPr lang="fr-CA"/>
          </a:p>
        </p:txBody>
      </p:sp>
    </p:spTree>
    <p:extLst>
      <p:ext uri="{BB962C8B-B14F-4D97-AF65-F5344CB8AC3E}">
        <p14:creationId xmlns:p14="http://schemas.microsoft.com/office/powerpoint/2010/main" val="2077382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fontAlgn="base"/>
            <a:r>
              <a:rPr lang="fr-CA" altLang="fr-FR" b="1" dirty="0">
                <a:latin typeface="Helvetica" panose="020B0604020202020204" pitchFamily="34" charset="0"/>
              </a:rPr>
              <a:t>Qui possède ce volume?</a:t>
            </a:r>
            <a:endParaRPr lang="fr-CA" sz="1100" b="1" dirty="0">
              <a:ea typeface="Geneva" pitchFamily="125" charset="-128"/>
              <a:cs typeface="Geneva" charset="0"/>
            </a:endParaRPr>
          </a:p>
          <a:p>
            <a:endParaRPr lang="fr-CA" dirty="0"/>
          </a:p>
        </p:txBody>
      </p:sp>
      <p:sp>
        <p:nvSpPr>
          <p:cNvPr id="4" name="Espace réservé du numéro de diapositive 3"/>
          <p:cNvSpPr>
            <a:spLocks noGrp="1"/>
          </p:cNvSpPr>
          <p:nvPr>
            <p:ph type="sldNum" sz="quarter" idx="5"/>
          </p:nvPr>
        </p:nvSpPr>
        <p:spPr/>
        <p:txBody>
          <a:bodyPr/>
          <a:lstStyle/>
          <a:p>
            <a:pPr>
              <a:defRPr/>
            </a:pPr>
            <a:fld id="{7CBC1746-B775-475E-A8C2-49F4005BB2A4}" type="slidenum">
              <a:rPr lang="fr-FR" altLang="fr-FR" smtClean="0"/>
              <a:pPr>
                <a:defRPr/>
              </a:pPr>
              <a:t>1</a:t>
            </a:fld>
            <a:endParaRPr lang="fr-FR" altLang="fr-FR"/>
          </a:p>
        </p:txBody>
      </p:sp>
    </p:spTree>
    <p:extLst>
      <p:ext uri="{BB962C8B-B14F-4D97-AF65-F5344CB8AC3E}">
        <p14:creationId xmlns:p14="http://schemas.microsoft.com/office/powerpoint/2010/main" val="3159198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Au Québec, c’est la Commission des normes, de l’équité, de la santé et de la sécurité du travail (CNESST) qui a le mandat d’assurer le respect des normes du travail. </a:t>
            </a:r>
          </a:p>
          <a:p>
            <a:endParaRPr lang="fr-CA" b="1" dirty="0"/>
          </a:p>
          <a:p>
            <a:r>
              <a:rPr lang="fr-CA" b="1" dirty="0"/>
              <a:t>Ces normes contiennent les normes minimales à établir entre employeurs et employés. Elles régissent différents aspects du travail.</a:t>
            </a:r>
          </a:p>
          <a:p>
            <a:endParaRPr lang="fr-CA" b="1" dirty="0"/>
          </a:p>
          <a:p>
            <a:pPr marL="174708" indent="-174708">
              <a:buFont typeface="Arial" panose="020B0604020202020204" pitchFamily="34" charset="0"/>
              <a:buChar char="•"/>
            </a:pPr>
            <a:r>
              <a:rPr lang="fr-CA" b="1" dirty="0"/>
              <a:t>Avez-vous des exemples</a:t>
            </a:r>
          </a:p>
          <a:p>
            <a:endParaRPr lang="fr-CA" dirty="0"/>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10</a:t>
            </a:fld>
            <a:endParaRPr lang="fr-CA"/>
          </a:p>
        </p:txBody>
      </p:sp>
    </p:spTree>
    <p:extLst>
      <p:ext uri="{BB962C8B-B14F-4D97-AF65-F5344CB8AC3E}">
        <p14:creationId xmlns:p14="http://schemas.microsoft.com/office/powerpoint/2010/main" val="2044797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À partir de votre relevé de paie, quelles retenues pouvez-vous identifier ?</a:t>
            </a:r>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11</a:t>
            </a:fld>
            <a:endParaRPr lang="fr-CA"/>
          </a:p>
        </p:txBody>
      </p:sp>
    </p:spTree>
    <p:extLst>
      <p:ext uri="{BB962C8B-B14F-4D97-AF65-F5344CB8AC3E}">
        <p14:creationId xmlns:p14="http://schemas.microsoft.com/office/powerpoint/2010/main" val="2910950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fontAlgn="base"/>
            <a:r>
              <a:rPr lang="fr-CA" b="1" dirty="0"/>
              <a:t>Q H : Identifie les retenues (contributions) obligatoires de l’employé (é).</a:t>
            </a:r>
            <a:endParaRPr lang="fr-CA" dirty="0"/>
          </a:p>
          <a:p>
            <a:endParaRPr lang="fr-CA" sz="2400" b="1" dirty="0"/>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12</a:t>
            </a:fld>
            <a:endParaRPr lang="fr-CA"/>
          </a:p>
        </p:txBody>
      </p:sp>
    </p:spTree>
    <p:extLst>
      <p:ext uri="{BB962C8B-B14F-4D97-AF65-F5344CB8AC3E}">
        <p14:creationId xmlns:p14="http://schemas.microsoft.com/office/powerpoint/2010/main" val="3185890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Ces taux sont sujet à changement les 1</a:t>
            </a:r>
            <a:r>
              <a:rPr lang="fr-CA" b="1" baseline="30000" dirty="0"/>
              <a:t>er</a:t>
            </a:r>
            <a:r>
              <a:rPr lang="fr-CA" b="1" dirty="0"/>
              <a:t> janvier et 1</a:t>
            </a:r>
            <a:r>
              <a:rPr lang="fr-CA" b="1" baseline="30000" dirty="0"/>
              <a:t>er</a:t>
            </a:r>
            <a:r>
              <a:rPr lang="fr-CA" b="1" dirty="0"/>
              <a:t> juillet de chaque année</a:t>
            </a:r>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13</a:t>
            </a:fld>
            <a:endParaRPr lang="fr-CA"/>
          </a:p>
        </p:txBody>
      </p:sp>
    </p:spTree>
    <p:extLst>
      <p:ext uri="{BB962C8B-B14F-4D97-AF65-F5344CB8AC3E}">
        <p14:creationId xmlns:p14="http://schemas.microsoft.com/office/powerpoint/2010/main" val="3506764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b="1" kern="1200" dirty="0">
                <a:solidFill>
                  <a:schemeClr val="tx1"/>
                </a:solidFill>
                <a:latin typeface="+mn-lt"/>
                <a:ea typeface="+mn-ea"/>
                <a:cs typeface="+mn-cs"/>
              </a:rPr>
              <a:t>Formulaire obligatoire à faire compléter à l’embauche des employés. </a:t>
            </a:r>
          </a:p>
          <a:p>
            <a:r>
              <a:rPr lang="fr-CA" sz="1200" b="1" kern="1200" dirty="0">
                <a:solidFill>
                  <a:schemeClr val="tx1"/>
                </a:solidFill>
                <a:latin typeface="+mn-lt"/>
                <a:ea typeface="+mn-ea"/>
                <a:cs typeface="+mn-cs"/>
              </a:rPr>
              <a:t>Permettra de déterminer les montants d’impôt à prélever</a:t>
            </a:r>
          </a:p>
          <a:p>
            <a:pPr lvl="1">
              <a:buFont typeface="Calibri" panose="020F0502020204030204" pitchFamily="34" charset="0"/>
              <a:buChar char="-"/>
            </a:pPr>
            <a:r>
              <a:rPr lang="fr-CA" sz="1200" b="1" kern="1200" dirty="0">
                <a:solidFill>
                  <a:schemeClr val="tx1"/>
                </a:solidFill>
                <a:latin typeface="+mn-lt"/>
                <a:ea typeface="+mn-ea"/>
                <a:cs typeface="+mn-cs"/>
              </a:rPr>
              <a:t>TD1 (Agence du revenu du Canada);</a:t>
            </a:r>
          </a:p>
          <a:p>
            <a:pPr lvl="1">
              <a:buFont typeface="Calibri" panose="020F0502020204030204" pitchFamily="34" charset="0"/>
              <a:buChar char="-"/>
            </a:pPr>
            <a:r>
              <a:rPr lang="fr-CA" sz="1200" b="1" kern="1200" dirty="0">
                <a:solidFill>
                  <a:schemeClr val="tx1"/>
                </a:solidFill>
                <a:latin typeface="+mn-lt"/>
                <a:ea typeface="+mn-ea"/>
                <a:cs typeface="+mn-cs"/>
              </a:rPr>
              <a:t>TP-1015.3 (Revenu Québec).</a:t>
            </a:r>
          </a:p>
          <a:p>
            <a:endParaRPr lang="fr-CA" sz="1200" b="1" kern="1200" dirty="0">
              <a:solidFill>
                <a:schemeClr val="tx1"/>
              </a:solidFill>
              <a:latin typeface="+mn-lt"/>
              <a:ea typeface="+mn-ea"/>
              <a:cs typeface="+mn-cs"/>
            </a:endParaRPr>
          </a:p>
          <a:p>
            <a:r>
              <a:rPr lang="fr-CA" sz="1200" b="1" kern="1200" dirty="0">
                <a:solidFill>
                  <a:schemeClr val="tx1"/>
                </a:solidFill>
                <a:latin typeface="+mn-lt"/>
                <a:ea typeface="+mn-ea"/>
                <a:cs typeface="+mn-cs"/>
              </a:rPr>
              <a:t>Avez-vous déjà compléter ces formulaires.</a:t>
            </a:r>
          </a:p>
          <a:p>
            <a:endParaRPr lang="fr-CA" sz="1200" b="1" kern="1200">
              <a:solidFill>
                <a:schemeClr val="tx1"/>
              </a:solidFill>
              <a:latin typeface="+mn-lt"/>
              <a:ea typeface="+mn-ea"/>
              <a:cs typeface="+mn-cs"/>
            </a:endParaRPr>
          </a:p>
          <a:p>
            <a:r>
              <a:rPr lang="fr-CA" sz="1200" b="1" kern="1200">
                <a:solidFill>
                  <a:schemeClr val="tx1"/>
                </a:solidFill>
                <a:latin typeface="+mn-lt"/>
                <a:ea typeface="+mn-ea"/>
                <a:cs typeface="+mn-cs"/>
              </a:rPr>
              <a:t>Les </a:t>
            </a:r>
            <a:r>
              <a:rPr lang="fr-CA" sz="1200" b="1" kern="1200" dirty="0">
                <a:solidFill>
                  <a:schemeClr val="tx1"/>
                </a:solidFill>
                <a:latin typeface="+mn-lt"/>
                <a:ea typeface="+mn-ea"/>
                <a:cs typeface="+mn-cs"/>
              </a:rPr>
              <a:t>employeurs sont tenus de prélever, à même le salaire versé à chaque période de paie, les différents montants qui sont dus aux gouvernements.</a:t>
            </a:r>
          </a:p>
          <a:p>
            <a:endParaRPr lang="fr-CA" sz="1200" b="1" kern="1200" dirty="0">
              <a:solidFill>
                <a:schemeClr val="tx1"/>
              </a:solidFill>
              <a:latin typeface="+mn-lt"/>
              <a:ea typeface="+mn-ea"/>
              <a:cs typeface="+mn-cs"/>
            </a:endParaRPr>
          </a:p>
          <a:p>
            <a:r>
              <a:rPr lang="fr-CA" sz="1200" b="1" kern="1200" dirty="0">
                <a:solidFill>
                  <a:schemeClr val="tx1"/>
                </a:solidFill>
                <a:latin typeface="+mn-lt"/>
                <a:ea typeface="+mn-ea"/>
                <a:cs typeface="+mn-cs"/>
              </a:rPr>
              <a:t>Regardez sommairement comment la compléter</a:t>
            </a:r>
          </a:p>
          <a:p>
            <a:endParaRPr lang="fr-CA" sz="1200" b="1" kern="1200" dirty="0">
              <a:solidFill>
                <a:schemeClr val="tx1"/>
              </a:solidFill>
              <a:latin typeface="+mn-lt"/>
              <a:ea typeface="+mn-ea"/>
              <a:cs typeface="+mn-cs"/>
            </a:endParaRPr>
          </a:p>
          <a:p>
            <a:endParaRPr lang="fr-CA" sz="2400" b="1" dirty="0"/>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14</a:t>
            </a:fld>
            <a:endParaRPr lang="fr-CA"/>
          </a:p>
        </p:txBody>
      </p:sp>
    </p:spTree>
    <p:extLst>
      <p:ext uri="{BB962C8B-B14F-4D97-AF65-F5344CB8AC3E}">
        <p14:creationId xmlns:p14="http://schemas.microsoft.com/office/powerpoint/2010/main" val="1304091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1774">
              <a:defRPr/>
            </a:pPr>
            <a:r>
              <a:rPr lang="fr-CA" b="1" dirty="0"/>
              <a:t>Une fois ces formulaires remplis, on doit comparer le total obtenu avec les tableaux 9.1 et 9.2 suivants, ce qui permet de déterminer le code de demande fédéral et le code de retenue provincial.</a:t>
            </a:r>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15</a:t>
            </a:fld>
            <a:endParaRPr lang="fr-CA"/>
          </a:p>
        </p:txBody>
      </p:sp>
    </p:spTree>
    <p:extLst>
      <p:ext uri="{BB962C8B-B14F-4D97-AF65-F5344CB8AC3E}">
        <p14:creationId xmlns:p14="http://schemas.microsoft.com/office/powerpoint/2010/main" val="3589388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16</a:t>
            </a:fld>
            <a:endParaRPr lang="fr-CA"/>
          </a:p>
        </p:txBody>
      </p:sp>
    </p:spTree>
    <p:extLst>
      <p:ext uri="{BB962C8B-B14F-4D97-AF65-F5344CB8AC3E}">
        <p14:creationId xmlns:p14="http://schemas.microsoft.com/office/powerpoint/2010/main" val="1053217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1" dirty="0"/>
              <a:t>Q J : </a:t>
            </a:r>
            <a:r>
              <a:rPr lang="fr-CA" sz="1200" b="1" kern="1200" dirty="0">
                <a:solidFill>
                  <a:schemeClr val="tx1"/>
                </a:solidFill>
                <a:effectLst/>
                <a:latin typeface="+mn-lt"/>
                <a:ea typeface="+mn-ea"/>
                <a:cs typeface="+mn-cs"/>
              </a:rPr>
              <a:t>Identifie d’autres contributions facultatives de l’employeur et/ou de l’employé régit par une entente collective.</a:t>
            </a:r>
            <a:endParaRPr lang="fr-CA" sz="1200" kern="1200" dirty="0">
              <a:solidFill>
                <a:schemeClr val="tx1"/>
              </a:solidFill>
              <a:effectLst/>
              <a:latin typeface="+mn-lt"/>
              <a:ea typeface="+mn-ea"/>
              <a:cs typeface="+mn-cs"/>
            </a:endParaRPr>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17</a:t>
            </a:fld>
            <a:endParaRPr lang="fr-CA"/>
          </a:p>
        </p:txBody>
      </p:sp>
    </p:spTree>
    <p:extLst>
      <p:ext uri="{BB962C8B-B14F-4D97-AF65-F5344CB8AC3E}">
        <p14:creationId xmlns:p14="http://schemas.microsoft.com/office/powerpoint/2010/main" val="164632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1774">
              <a:defRPr/>
            </a:pPr>
            <a:r>
              <a:rPr lang="fr-CA" b="1" dirty="0"/>
              <a:t>Q J : Identifie d’autres contributions facultatives de l’employeur et/ou de l’employé.</a:t>
            </a:r>
            <a:endParaRPr lang="fr-CA" dirty="0"/>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18</a:t>
            </a:fld>
            <a:endParaRPr lang="fr-CA"/>
          </a:p>
        </p:txBody>
      </p:sp>
    </p:spTree>
    <p:extLst>
      <p:ext uri="{BB962C8B-B14F-4D97-AF65-F5344CB8AC3E}">
        <p14:creationId xmlns:p14="http://schemas.microsoft.com/office/powerpoint/2010/main" val="7133926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1774">
              <a:defRPr/>
            </a:pPr>
            <a:r>
              <a:rPr lang="fr-CA" b="1" dirty="0"/>
              <a:t>Q G : Définis les acronymes suivants :</a:t>
            </a:r>
            <a:endParaRPr lang="fr-CA" dirty="0"/>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19</a:t>
            </a:fld>
            <a:endParaRPr lang="fr-CA"/>
          </a:p>
        </p:txBody>
      </p:sp>
    </p:spTree>
    <p:extLst>
      <p:ext uri="{BB962C8B-B14F-4D97-AF65-F5344CB8AC3E}">
        <p14:creationId xmlns:p14="http://schemas.microsoft.com/office/powerpoint/2010/main" val="1050517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Qui a en main la dernière version ?</a:t>
            </a:r>
          </a:p>
          <a:p>
            <a:endParaRPr lang="fr-CA" b="1" dirty="0"/>
          </a:p>
          <a:p>
            <a:r>
              <a:rPr lang="fr-CA" b="1" dirty="0"/>
              <a:t>Tout au long de la présentation, référez-vous aux pages de couleur de votre volume.</a:t>
            </a:r>
          </a:p>
        </p:txBody>
      </p:sp>
      <p:sp>
        <p:nvSpPr>
          <p:cNvPr id="4" name="Espace réservé du numéro de diapositive 3"/>
          <p:cNvSpPr>
            <a:spLocks noGrp="1"/>
          </p:cNvSpPr>
          <p:nvPr>
            <p:ph type="sldNum" sz="quarter" idx="5"/>
          </p:nvPr>
        </p:nvSpPr>
        <p:spPr/>
        <p:txBody>
          <a:bodyPr/>
          <a:lstStyle/>
          <a:p>
            <a:pPr>
              <a:defRPr/>
            </a:pPr>
            <a:fld id="{7CBC1746-B775-475E-A8C2-49F4005BB2A4}" type="slidenum">
              <a:rPr lang="fr-FR" altLang="fr-FR" smtClean="0"/>
              <a:pPr>
                <a:defRPr/>
              </a:pPr>
              <a:t>2</a:t>
            </a:fld>
            <a:endParaRPr lang="fr-FR" altLang="fr-FR"/>
          </a:p>
        </p:txBody>
      </p:sp>
    </p:spTree>
    <p:extLst>
      <p:ext uri="{BB962C8B-B14F-4D97-AF65-F5344CB8AC3E}">
        <p14:creationId xmlns:p14="http://schemas.microsoft.com/office/powerpoint/2010/main" val="3337478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20</a:t>
            </a:fld>
            <a:endParaRPr lang="fr-CA"/>
          </a:p>
        </p:txBody>
      </p:sp>
    </p:spTree>
    <p:extLst>
      <p:ext uri="{BB962C8B-B14F-4D97-AF65-F5344CB8AC3E}">
        <p14:creationId xmlns:p14="http://schemas.microsoft.com/office/powerpoint/2010/main" val="4784324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fr-CA" b="1" dirty="0"/>
              <a:t>Données différentes pour l’ancien volume – dernière colonne absente</a:t>
            </a:r>
          </a:p>
          <a:p>
            <a:pPr defTabSz="931774">
              <a:defRPr/>
            </a:pPr>
            <a:endParaRPr lang="fr-CA" b="1" dirty="0"/>
          </a:p>
          <a:p>
            <a:pPr defTabSz="931774">
              <a:defRPr/>
            </a:pPr>
            <a:r>
              <a:rPr lang="fr-CA" b="1" dirty="0"/>
              <a:t>Calcul du talon de paie de l’employé.</a:t>
            </a:r>
          </a:p>
          <a:p>
            <a:pPr defTabSz="931774">
              <a:defRPr/>
            </a:pPr>
            <a:endParaRPr lang="fr-CA" b="1" dirty="0"/>
          </a:p>
          <a:p>
            <a:pPr marL="628650" lvl="1" indent="-171450" defTabSz="931774">
              <a:buFont typeface="Arial" panose="020B0604020202020204" pitchFamily="34" charset="0"/>
              <a:buChar char="•"/>
              <a:defRPr/>
            </a:pPr>
            <a:r>
              <a:rPr lang="fr-CA" b="1" dirty="0"/>
              <a:t>Salaire brut</a:t>
            </a:r>
          </a:p>
          <a:p>
            <a:pPr marL="628650" lvl="1" indent="-171450" defTabSz="931774">
              <a:buFont typeface="Arial" panose="020B0604020202020204" pitchFamily="34" charset="0"/>
              <a:buChar char="•"/>
              <a:defRPr/>
            </a:pPr>
            <a:endParaRPr lang="fr-CA" b="1" dirty="0"/>
          </a:p>
          <a:p>
            <a:pPr marL="628650" lvl="1" indent="-171450" defTabSz="931774">
              <a:buFont typeface="Arial" panose="020B0604020202020204" pitchFamily="34" charset="0"/>
              <a:buChar char="•"/>
              <a:defRPr/>
            </a:pPr>
            <a:r>
              <a:rPr lang="fr-CA" b="1" dirty="0"/>
              <a:t>Code de retenues pour identifier les retenues de l’employé p.568 et suivantes (p. 519 et suivantes)</a:t>
            </a:r>
          </a:p>
          <a:p>
            <a:pPr marL="457200" lvl="1" indent="0" defTabSz="931774">
              <a:buFont typeface="Arial" panose="020B0604020202020204" pitchFamily="34" charset="0"/>
              <a:buNone/>
              <a:defRPr/>
            </a:pPr>
            <a:r>
              <a:rPr lang="fr-CA" b="1" dirty="0"/>
              <a:t> </a:t>
            </a:r>
          </a:p>
          <a:p>
            <a:pPr marL="628650" lvl="1" indent="-171450" defTabSz="931774">
              <a:buFont typeface="Arial" panose="020B0604020202020204" pitchFamily="34" charset="0"/>
              <a:buChar char="•"/>
              <a:defRPr/>
            </a:pPr>
            <a:r>
              <a:rPr lang="fr-CA" b="1" dirty="0"/>
              <a:t> Écriture de paie au tableau</a:t>
            </a:r>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21</a:t>
            </a:fld>
            <a:endParaRPr lang="fr-CA"/>
          </a:p>
        </p:txBody>
      </p:sp>
    </p:spTree>
    <p:extLst>
      <p:ext uri="{BB962C8B-B14F-4D97-AF65-F5344CB8AC3E}">
        <p14:creationId xmlns:p14="http://schemas.microsoft.com/office/powerpoint/2010/main" val="2299499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Données différentes pour l’ancien volume</a:t>
            </a:r>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22</a:t>
            </a:fld>
            <a:endParaRPr lang="fr-CA"/>
          </a:p>
        </p:txBody>
      </p:sp>
    </p:spTree>
    <p:extLst>
      <p:ext uri="{BB962C8B-B14F-4D97-AF65-F5344CB8AC3E}">
        <p14:creationId xmlns:p14="http://schemas.microsoft.com/office/powerpoint/2010/main" val="2252443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Données différentes pour l’ancien volume</a:t>
            </a:r>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23</a:t>
            </a:fld>
            <a:endParaRPr lang="fr-CA"/>
          </a:p>
        </p:txBody>
      </p:sp>
    </p:spTree>
    <p:extLst>
      <p:ext uri="{BB962C8B-B14F-4D97-AF65-F5344CB8AC3E}">
        <p14:creationId xmlns:p14="http://schemas.microsoft.com/office/powerpoint/2010/main" val="4287652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Données différentes pour l’ancien volume</a:t>
            </a:r>
          </a:p>
          <a:p>
            <a:r>
              <a:rPr lang="fr-CA" b="1" dirty="0"/>
              <a:t>Code de retenues 1 et A</a:t>
            </a:r>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24</a:t>
            </a:fld>
            <a:endParaRPr lang="fr-CA"/>
          </a:p>
        </p:txBody>
      </p:sp>
    </p:spTree>
    <p:extLst>
      <p:ext uri="{BB962C8B-B14F-4D97-AF65-F5344CB8AC3E}">
        <p14:creationId xmlns:p14="http://schemas.microsoft.com/office/powerpoint/2010/main" val="2875778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Données différentes pour l’ancien volume</a:t>
            </a:r>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25</a:t>
            </a:fld>
            <a:endParaRPr lang="fr-CA"/>
          </a:p>
        </p:txBody>
      </p:sp>
    </p:spTree>
    <p:extLst>
      <p:ext uri="{BB962C8B-B14F-4D97-AF65-F5344CB8AC3E}">
        <p14:creationId xmlns:p14="http://schemas.microsoft.com/office/powerpoint/2010/main" val="32060850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Données différentes pour l’ancien volume</a:t>
            </a:r>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26</a:t>
            </a:fld>
            <a:endParaRPr lang="fr-CA"/>
          </a:p>
        </p:txBody>
      </p:sp>
    </p:spTree>
    <p:extLst>
      <p:ext uri="{BB962C8B-B14F-4D97-AF65-F5344CB8AC3E}">
        <p14:creationId xmlns:p14="http://schemas.microsoft.com/office/powerpoint/2010/main" val="34601063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1774">
              <a:defRPr/>
            </a:pPr>
            <a:r>
              <a:rPr lang="fr-CA" b="1" dirty="0"/>
              <a:t>Q I :  Identifie les contributions obligatoires de l’employeur (E°).</a:t>
            </a:r>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27</a:t>
            </a:fld>
            <a:endParaRPr lang="fr-CA"/>
          </a:p>
        </p:txBody>
      </p:sp>
    </p:spTree>
    <p:extLst>
      <p:ext uri="{BB962C8B-B14F-4D97-AF65-F5344CB8AC3E}">
        <p14:creationId xmlns:p14="http://schemas.microsoft.com/office/powerpoint/2010/main" val="35790291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1774">
              <a:defRPr/>
            </a:pPr>
            <a:r>
              <a:rPr lang="fr-CA" b="1" dirty="0"/>
              <a:t>Données différentes pour l’ancien volume</a:t>
            </a:r>
          </a:p>
          <a:p>
            <a:pPr defTabSz="931774">
              <a:defRPr/>
            </a:pPr>
            <a:endParaRPr lang="fr-CA" b="1" dirty="0"/>
          </a:p>
          <a:p>
            <a:pPr defTabSz="931774">
              <a:defRPr/>
            </a:pPr>
            <a:r>
              <a:rPr lang="fr-CA" b="1" dirty="0"/>
              <a:t>Faire l’écriture au tableau</a:t>
            </a:r>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28</a:t>
            </a:fld>
            <a:endParaRPr lang="fr-CA"/>
          </a:p>
        </p:txBody>
      </p:sp>
    </p:spTree>
    <p:extLst>
      <p:ext uri="{BB962C8B-B14F-4D97-AF65-F5344CB8AC3E}">
        <p14:creationId xmlns:p14="http://schemas.microsoft.com/office/powerpoint/2010/main" val="10901856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29</a:t>
            </a:fld>
            <a:endParaRPr lang="fr-CA"/>
          </a:p>
        </p:txBody>
      </p:sp>
    </p:spTree>
    <p:extLst>
      <p:ext uri="{BB962C8B-B14F-4D97-AF65-F5344CB8AC3E}">
        <p14:creationId xmlns:p14="http://schemas.microsoft.com/office/powerpoint/2010/main" val="1947568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898F7A60-F761-4186-98CA-C9F56D4A7403}" type="slidenum">
              <a:rPr lang="fr-CA" smtClean="0"/>
              <a:t>3</a:t>
            </a:fld>
            <a:endParaRPr lang="fr-CA"/>
          </a:p>
        </p:txBody>
      </p:sp>
    </p:spTree>
    <p:extLst>
      <p:ext uri="{BB962C8B-B14F-4D97-AF65-F5344CB8AC3E}">
        <p14:creationId xmlns:p14="http://schemas.microsoft.com/office/powerpoint/2010/main" val="406038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30</a:t>
            </a:fld>
            <a:endParaRPr lang="fr-CA"/>
          </a:p>
        </p:txBody>
      </p:sp>
    </p:spTree>
    <p:extLst>
      <p:ext uri="{BB962C8B-B14F-4D97-AF65-F5344CB8AC3E}">
        <p14:creationId xmlns:p14="http://schemas.microsoft.com/office/powerpoint/2010/main" val="15294521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À partir du tableau p. 520, calculez la contribution de l’employeur et faites les écritures nécessaires p. 522</a:t>
            </a:r>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31</a:t>
            </a:fld>
            <a:endParaRPr lang="fr-CA"/>
          </a:p>
        </p:txBody>
      </p:sp>
    </p:spTree>
    <p:extLst>
      <p:ext uri="{BB962C8B-B14F-4D97-AF65-F5344CB8AC3E}">
        <p14:creationId xmlns:p14="http://schemas.microsoft.com/office/powerpoint/2010/main" val="33585829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1"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32</a:t>
            </a:fld>
            <a:endParaRPr lang="fr-CA"/>
          </a:p>
        </p:txBody>
      </p:sp>
    </p:spTree>
    <p:extLst>
      <p:ext uri="{BB962C8B-B14F-4D97-AF65-F5344CB8AC3E}">
        <p14:creationId xmlns:p14="http://schemas.microsoft.com/office/powerpoint/2010/main" val="3703550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1"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33</a:t>
            </a:fld>
            <a:endParaRPr lang="fr-CA"/>
          </a:p>
        </p:txBody>
      </p:sp>
    </p:spTree>
    <p:extLst>
      <p:ext uri="{BB962C8B-B14F-4D97-AF65-F5344CB8AC3E}">
        <p14:creationId xmlns:p14="http://schemas.microsoft.com/office/powerpoint/2010/main" val="9117319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1"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34</a:t>
            </a:fld>
            <a:endParaRPr lang="fr-CA"/>
          </a:p>
        </p:txBody>
      </p:sp>
    </p:spTree>
    <p:extLst>
      <p:ext uri="{BB962C8B-B14F-4D97-AF65-F5344CB8AC3E}">
        <p14:creationId xmlns:p14="http://schemas.microsoft.com/office/powerpoint/2010/main" val="13025842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35</a:t>
            </a:fld>
            <a:endParaRPr lang="fr-CA"/>
          </a:p>
        </p:txBody>
      </p:sp>
    </p:spTree>
    <p:extLst>
      <p:ext uri="{BB962C8B-B14F-4D97-AF65-F5344CB8AC3E}">
        <p14:creationId xmlns:p14="http://schemas.microsoft.com/office/powerpoint/2010/main" val="37847733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36</a:t>
            </a:fld>
            <a:endParaRPr lang="fr-CA"/>
          </a:p>
        </p:txBody>
      </p:sp>
    </p:spTree>
    <p:extLst>
      <p:ext uri="{BB962C8B-B14F-4D97-AF65-F5344CB8AC3E}">
        <p14:creationId xmlns:p14="http://schemas.microsoft.com/office/powerpoint/2010/main" val="12362881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37</a:t>
            </a:fld>
            <a:endParaRPr lang="fr-CA"/>
          </a:p>
        </p:txBody>
      </p:sp>
    </p:spTree>
    <p:extLst>
      <p:ext uri="{BB962C8B-B14F-4D97-AF65-F5344CB8AC3E}">
        <p14:creationId xmlns:p14="http://schemas.microsoft.com/office/powerpoint/2010/main" val="27887420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38</a:t>
            </a:fld>
            <a:endParaRPr lang="fr-CA"/>
          </a:p>
        </p:txBody>
      </p:sp>
    </p:spTree>
    <p:extLst>
      <p:ext uri="{BB962C8B-B14F-4D97-AF65-F5344CB8AC3E}">
        <p14:creationId xmlns:p14="http://schemas.microsoft.com/office/powerpoint/2010/main" val="37952889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À partir du tableau présenté à l’écran, faites les écritures nécessaires p. 528</a:t>
            </a:r>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39</a:t>
            </a:fld>
            <a:endParaRPr lang="fr-CA"/>
          </a:p>
        </p:txBody>
      </p:sp>
    </p:spTree>
    <p:extLst>
      <p:ext uri="{BB962C8B-B14F-4D97-AF65-F5344CB8AC3E}">
        <p14:creationId xmlns:p14="http://schemas.microsoft.com/office/powerpoint/2010/main" val="35149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465887" eaLnBrk="0" fontAlgn="base" hangingPunct="0">
              <a:spcBef>
                <a:spcPct val="30000"/>
              </a:spcBef>
              <a:spcAft>
                <a:spcPct val="0"/>
              </a:spcAft>
              <a:defRPr/>
            </a:pPr>
            <a:r>
              <a:rPr lang="fr-CA" altLang="fr-FR" b="1" dirty="0">
                <a:latin typeface="Helvetica" panose="020B0604020202020204" pitchFamily="34" charset="0"/>
              </a:rPr>
              <a:t>Vous venez de partir en affaires mais déjà vous ne suffisez pas à la tâche. Alors vous décider d’engager un employé pour vous aider. </a:t>
            </a:r>
          </a:p>
          <a:p>
            <a:pPr lvl="0" fontAlgn="base"/>
            <a:endParaRPr lang="fr-CA" b="1" dirty="0">
              <a:ea typeface="MS PGothic" pitchFamily="34" charset="-128"/>
              <a:cs typeface="Geneva" charset="0"/>
            </a:endParaRPr>
          </a:p>
          <a:p>
            <a:pPr lvl="0" fontAlgn="base"/>
            <a:r>
              <a:rPr lang="fr-CA" b="1" dirty="0">
                <a:ea typeface="MS PGothic" pitchFamily="34" charset="-128"/>
                <a:cs typeface="Geneva" charset="0"/>
              </a:rPr>
              <a:t>Q A : Identifie toutes les tâches associées à un système de paie efficace et complet</a:t>
            </a:r>
            <a:endParaRPr lang="fr-CA" dirty="0">
              <a:ea typeface="MS PGothic" pitchFamily="34" charset="-128"/>
              <a:cs typeface="Geneva" charset="0"/>
            </a:endParaRPr>
          </a:p>
          <a:p>
            <a:pPr defTabSz="465887" eaLnBrk="0" fontAlgn="base" hangingPunct="0">
              <a:spcBef>
                <a:spcPct val="30000"/>
              </a:spcBef>
              <a:spcAft>
                <a:spcPct val="0"/>
              </a:spcAft>
              <a:defRPr/>
            </a:pPr>
            <a:endParaRPr lang="fr-CA" altLang="fr-FR" b="1" dirty="0">
              <a:latin typeface="Helvetica" panose="020B0604020202020204" pitchFamily="34" charset="0"/>
              <a:ea typeface="MS PGothic" pitchFamily="34" charset="-128"/>
            </a:endParaRPr>
          </a:p>
          <a:p>
            <a:pPr marL="232943" indent="-232943" defTabSz="465887" eaLnBrk="0" fontAlgn="base" hangingPunct="0">
              <a:spcBef>
                <a:spcPct val="30000"/>
              </a:spcBef>
              <a:spcAft>
                <a:spcPct val="0"/>
              </a:spcAft>
              <a:buFont typeface="+mj-lt"/>
              <a:buAutoNum type="arabicPeriod" startAt="3"/>
              <a:defRPr/>
            </a:pPr>
            <a:endParaRPr lang="fr-CA" altLang="fr-FR" b="1" dirty="0">
              <a:latin typeface="Helvetica" panose="020B0604020202020204" pitchFamily="34" charset="0"/>
              <a:ea typeface="MS PGothic" pitchFamily="34" charset="-128"/>
            </a:endParaRPr>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4</a:t>
            </a:fld>
            <a:endParaRPr lang="fr-CA"/>
          </a:p>
        </p:txBody>
      </p:sp>
    </p:spTree>
    <p:extLst>
      <p:ext uri="{BB962C8B-B14F-4D97-AF65-F5344CB8AC3E}">
        <p14:creationId xmlns:p14="http://schemas.microsoft.com/office/powerpoint/2010/main" val="33157869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1"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40</a:t>
            </a:fld>
            <a:endParaRPr lang="fr-CA"/>
          </a:p>
        </p:txBody>
      </p:sp>
    </p:spTree>
    <p:extLst>
      <p:ext uri="{BB962C8B-B14F-4D97-AF65-F5344CB8AC3E}">
        <p14:creationId xmlns:p14="http://schemas.microsoft.com/office/powerpoint/2010/main" val="14509060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1"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41</a:t>
            </a:fld>
            <a:endParaRPr lang="fr-CA"/>
          </a:p>
        </p:txBody>
      </p:sp>
    </p:spTree>
    <p:extLst>
      <p:ext uri="{BB962C8B-B14F-4D97-AF65-F5344CB8AC3E}">
        <p14:creationId xmlns:p14="http://schemas.microsoft.com/office/powerpoint/2010/main" val="23676559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1"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42</a:t>
            </a:fld>
            <a:endParaRPr lang="fr-CA"/>
          </a:p>
        </p:txBody>
      </p:sp>
    </p:spTree>
    <p:extLst>
      <p:ext uri="{BB962C8B-B14F-4D97-AF65-F5344CB8AC3E}">
        <p14:creationId xmlns:p14="http://schemas.microsoft.com/office/powerpoint/2010/main" val="33930932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1"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43</a:t>
            </a:fld>
            <a:endParaRPr lang="fr-CA"/>
          </a:p>
        </p:txBody>
      </p:sp>
    </p:spTree>
    <p:extLst>
      <p:ext uri="{BB962C8B-B14F-4D97-AF65-F5344CB8AC3E}">
        <p14:creationId xmlns:p14="http://schemas.microsoft.com/office/powerpoint/2010/main" val="19355400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1"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44</a:t>
            </a:fld>
            <a:endParaRPr lang="fr-CA"/>
          </a:p>
        </p:txBody>
      </p:sp>
    </p:spTree>
    <p:extLst>
      <p:ext uri="{BB962C8B-B14F-4D97-AF65-F5344CB8AC3E}">
        <p14:creationId xmlns:p14="http://schemas.microsoft.com/office/powerpoint/2010/main" val="2093672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Et pour chacun des gouvernements respectifs: leur sommaire</a:t>
            </a:r>
          </a:p>
          <a:p>
            <a:pPr marL="640594" lvl="1" indent="-174708">
              <a:buFont typeface="Arial" panose="020B0604020202020204" pitchFamily="34" charset="0"/>
              <a:buChar char="•"/>
            </a:pPr>
            <a:r>
              <a:rPr lang="fr-CA" b="1" dirty="0"/>
              <a:t>Canada p.</a:t>
            </a:r>
            <a:r>
              <a:rPr lang="fr-CA" b="1" dirty="0">
                <a:solidFill>
                  <a:schemeClr val="accent1">
                    <a:lumMod val="50000"/>
                  </a:schemeClr>
                </a:solidFill>
              </a:rPr>
              <a:t>540</a:t>
            </a:r>
            <a:r>
              <a:rPr lang="fr-CA" b="1" dirty="0"/>
              <a:t> ou 497</a:t>
            </a:r>
          </a:p>
          <a:p>
            <a:pPr marL="640594" lvl="1" indent="-174708">
              <a:buFont typeface="Arial" panose="020B0604020202020204" pitchFamily="34" charset="0"/>
              <a:buChar char="•"/>
            </a:pPr>
            <a:r>
              <a:rPr lang="fr-CA" b="1" dirty="0"/>
              <a:t>Québec p. 541 ou 498</a:t>
            </a:r>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46</a:t>
            </a:fld>
            <a:endParaRPr lang="fr-CA"/>
          </a:p>
        </p:txBody>
      </p:sp>
    </p:spTree>
    <p:extLst>
      <p:ext uri="{BB962C8B-B14F-4D97-AF65-F5344CB8AC3E}">
        <p14:creationId xmlns:p14="http://schemas.microsoft.com/office/powerpoint/2010/main" val="16541468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1"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47</a:t>
            </a:fld>
            <a:endParaRPr lang="fr-CA"/>
          </a:p>
        </p:txBody>
      </p:sp>
    </p:spTree>
    <p:extLst>
      <p:ext uri="{BB962C8B-B14F-4D97-AF65-F5344CB8AC3E}">
        <p14:creationId xmlns:p14="http://schemas.microsoft.com/office/powerpoint/2010/main" val="2724754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fontAlgn="base"/>
            <a:r>
              <a:rPr lang="fr-CA" altLang="fr-FR" b="1" dirty="0">
                <a:latin typeface="Helvetica" panose="020B0604020202020204" pitchFamily="34" charset="0"/>
              </a:rPr>
              <a:t>Q B : </a:t>
            </a:r>
            <a:r>
              <a:rPr lang="fr-CA" b="1" dirty="0">
                <a:ea typeface="MS PGothic" pitchFamily="34" charset="-128"/>
                <a:cs typeface="Geneva" charset="0"/>
              </a:rPr>
              <a:t>Combien de temps doit-on garder les documents associés aux paies d’une entreprise ? </a:t>
            </a:r>
          </a:p>
          <a:p>
            <a:pPr lvl="0" fontAlgn="base"/>
            <a:endParaRPr lang="fr-CA" b="1" dirty="0">
              <a:ea typeface="MS PGothic" pitchFamily="34" charset="-128"/>
              <a:cs typeface="Geneva" charset="0"/>
            </a:endParaRPr>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5</a:t>
            </a:fld>
            <a:endParaRPr lang="fr-CA"/>
          </a:p>
        </p:txBody>
      </p:sp>
    </p:spTree>
    <p:extLst>
      <p:ext uri="{BB962C8B-B14F-4D97-AF65-F5344CB8AC3E}">
        <p14:creationId xmlns:p14="http://schemas.microsoft.com/office/powerpoint/2010/main" val="3539401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465887" eaLnBrk="0" fontAlgn="base" hangingPunct="0">
              <a:spcBef>
                <a:spcPct val="30000"/>
              </a:spcBef>
              <a:spcAft>
                <a:spcPct val="0"/>
              </a:spcAft>
              <a:defRPr/>
            </a:pPr>
            <a:r>
              <a:rPr lang="fr-CA" b="1" dirty="0">
                <a:ea typeface="MS PGothic" pitchFamily="34" charset="-128"/>
                <a:cs typeface="Geneva" charset="0"/>
              </a:rPr>
              <a:t>Q C : Identifie cinq informations qui doivent être notées dans le dossier de l’employé et pour chacune, dites pourquoi elle est pertinente.</a:t>
            </a:r>
            <a:endParaRPr lang="fr-CA" dirty="0">
              <a:ea typeface="MS PGothic" pitchFamily="34" charset="-128"/>
              <a:cs typeface="Geneva" charset="0"/>
            </a:endParaRPr>
          </a:p>
          <a:p>
            <a:pPr fontAlgn="base"/>
            <a:endParaRPr lang="fr-CA" sz="1100" b="1" dirty="0">
              <a:ea typeface="Geneva" pitchFamily="125" charset="-128"/>
              <a:cs typeface="Geneva" charset="0"/>
            </a:endParaRPr>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6</a:t>
            </a:fld>
            <a:endParaRPr lang="fr-CA"/>
          </a:p>
        </p:txBody>
      </p:sp>
    </p:spTree>
    <p:extLst>
      <p:ext uri="{BB962C8B-B14F-4D97-AF65-F5344CB8AC3E}">
        <p14:creationId xmlns:p14="http://schemas.microsoft.com/office/powerpoint/2010/main" val="2094529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solidFill>
                  <a:schemeClr val="accent1">
                    <a:lumMod val="50000"/>
                  </a:schemeClr>
                </a:solidFill>
              </a:rPr>
              <a:t>Salaire brut</a:t>
            </a:r>
          </a:p>
          <a:p>
            <a:pPr marL="174708" indent="-174708">
              <a:buFont typeface="Arial" panose="020B0604020202020204" pitchFamily="34" charset="0"/>
              <a:buChar char="•"/>
            </a:pPr>
            <a:r>
              <a:rPr lang="fr-CA" b="1" dirty="0">
                <a:solidFill>
                  <a:srgbClr val="000000"/>
                </a:solidFill>
              </a:rPr>
              <a:t>Total de la rémunération gagnée par un employé </a:t>
            </a:r>
            <a:r>
              <a:rPr lang="fr-CA" b="1" dirty="0"/>
              <a:t>au cours d’une période de paie.</a:t>
            </a:r>
          </a:p>
          <a:p>
            <a:endParaRPr lang="fr-CA" b="1"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7</a:t>
            </a:fld>
            <a:endParaRPr lang="fr-CA"/>
          </a:p>
        </p:txBody>
      </p:sp>
    </p:spTree>
    <p:extLst>
      <p:ext uri="{BB962C8B-B14F-4D97-AF65-F5344CB8AC3E}">
        <p14:creationId xmlns:p14="http://schemas.microsoft.com/office/powerpoint/2010/main" val="1397835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1774">
              <a:defRPr/>
            </a:pPr>
            <a:r>
              <a:rPr lang="fr-CA" b="1" dirty="0"/>
              <a:t>Q E : Identifie cinq différentes formes de rémunérations possibles ?</a:t>
            </a:r>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8</a:t>
            </a:fld>
            <a:endParaRPr lang="fr-CA"/>
          </a:p>
        </p:txBody>
      </p:sp>
    </p:spTree>
    <p:extLst>
      <p:ext uri="{BB962C8B-B14F-4D97-AF65-F5344CB8AC3E}">
        <p14:creationId xmlns:p14="http://schemas.microsoft.com/office/powerpoint/2010/main" val="3731951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1774">
              <a:defRPr/>
            </a:pPr>
            <a:r>
              <a:rPr lang="fr-CA" b="1" dirty="0"/>
              <a:t>Q D : </a:t>
            </a:r>
            <a:r>
              <a:rPr lang="fr-CA" b="1" dirty="0">
                <a:solidFill>
                  <a:srgbClr val="C00000"/>
                </a:solidFill>
                <a:latin typeface="Helvetica" panose="020B0604020202020204" pitchFamily="34" charset="0"/>
              </a:rPr>
              <a:t>Identifie les deux périodes de paies qui sont fréquemment utilisées en entreprise?</a:t>
            </a:r>
          </a:p>
          <a:p>
            <a:endParaRPr lang="fr-CA" dirty="0"/>
          </a:p>
        </p:txBody>
      </p:sp>
      <p:sp>
        <p:nvSpPr>
          <p:cNvPr id="4" name="Espace réservé du numéro de diapositive 3"/>
          <p:cNvSpPr>
            <a:spLocks noGrp="1"/>
          </p:cNvSpPr>
          <p:nvPr>
            <p:ph type="sldNum" sz="quarter" idx="5"/>
          </p:nvPr>
        </p:nvSpPr>
        <p:spPr/>
        <p:txBody>
          <a:bodyPr/>
          <a:lstStyle/>
          <a:p>
            <a:fld id="{898F7A60-F761-4186-98CA-C9F56D4A7403}" type="slidenum">
              <a:rPr lang="fr-CA" smtClean="0"/>
              <a:t>9</a:t>
            </a:fld>
            <a:endParaRPr lang="fr-CA"/>
          </a:p>
        </p:txBody>
      </p:sp>
    </p:spTree>
    <p:extLst>
      <p:ext uri="{BB962C8B-B14F-4D97-AF65-F5344CB8AC3E}">
        <p14:creationId xmlns:p14="http://schemas.microsoft.com/office/powerpoint/2010/main" val="92911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plan de chapitre">
    <p:spTree>
      <p:nvGrpSpPr>
        <p:cNvPr id="1" name=""/>
        <p:cNvGrpSpPr/>
        <p:nvPr/>
      </p:nvGrpSpPr>
      <p:grpSpPr>
        <a:xfrm>
          <a:off x="0" y="0"/>
          <a:ext cx="0" cy="0"/>
          <a:chOff x="0" y="0"/>
          <a:chExt cx="0" cy="0"/>
        </a:xfrm>
      </p:grpSpPr>
      <p:sp>
        <p:nvSpPr>
          <p:cNvPr id="16" name="Rectangle 15"/>
          <p:cNvSpPr/>
          <p:nvPr userDrawn="1"/>
        </p:nvSpPr>
        <p:spPr>
          <a:xfrm>
            <a:off x="-7516" y="4077050"/>
            <a:ext cx="532929" cy="240440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rallelogram 23"/>
          <p:cNvSpPr/>
          <p:nvPr userDrawn="1"/>
        </p:nvSpPr>
        <p:spPr>
          <a:xfrm rot="18492348" flipH="1">
            <a:off x="2422808" y="1604623"/>
            <a:ext cx="460457" cy="148358"/>
          </a:xfrm>
          <a:prstGeom prst="parallelogram">
            <a:avLst>
              <a:gd name="adj" fmla="val 77673"/>
            </a:avLst>
          </a:prstGeom>
          <a:solidFill>
            <a:schemeClr val="accent1">
              <a:lumMod val="7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24"/>
          <p:cNvSpPr/>
          <p:nvPr userDrawn="1"/>
        </p:nvSpPr>
        <p:spPr>
          <a:xfrm rot="3107652">
            <a:off x="2422808" y="1334527"/>
            <a:ext cx="460457" cy="148358"/>
          </a:xfrm>
          <a:prstGeom prst="parallelogram">
            <a:avLst>
              <a:gd name="adj" fmla="val 77673"/>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792404" y="973462"/>
            <a:ext cx="1541704" cy="1155134"/>
          </a:xfrm>
          <a:prstGeom prst="rect">
            <a:avLst/>
          </a:prstGeom>
          <a:solidFill>
            <a:schemeClr val="accent1">
              <a:lumMod val="75000"/>
            </a:scheme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rmAutofit/>
          </a:bodyPr>
          <a:lstStyle/>
          <a:p>
            <a:pPr algn="ctr"/>
            <a:endParaRPr lang="en-US" dirty="0"/>
          </a:p>
        </p:txBody>
      </p:sp>
      <p:sp>
        <p:nvSpPr>
          <p:cNvPr id="6" name="Rectangle 5"/>
          <p:cNvSpPr/>
          <p:nvPr userDrawn="1"/>
        </p:nvSpPr>
        <p:spPr>
          <a:xfrm>
            <a:off x="792404" y="973601"/>
            <a:ext cx="421169" cy="1154931"/>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rmAutofit/>
          </a:bodyPr>
          <a:lstStyle/>
          <a:p>
            <a:pPr algn="ctr"/>
            <a:endParaRPr lang="en-US"/>
          </a:p>
        </p:txBody>
      </p:sp>
      <p:sp>
        <p:nvSpPr>
          <p:cNvPr id="7" name="TextBox 9"/>
          <p:cNvSpPr txBox="1"/>
          <p:nvPr userDrawn="1"/>
        </p:nvSpPr>
        <p:spPr>
          <a:xfrm rot="16200000">
            <a:off x="495630" y="1413336"/>
            <a:ext cx="1014716" cy="315842"/>
          </a:xfrm>
          <a:prstGeom prst="rect">
            <a:avLst/>
          </a:prstGeom>
          <a:noFill/>
        </p:spPr>
        <p:txBody>
          <a:bodyPr wrap="none" lIns="0" tIns="0" rIns="0" bIns="0" rtlCol="0" anchor="ctr">
            <a:normAutofit/>
          </a:bodyPr>
          <a:lstStyle/>
          <a:p>
            <a:pPr algn="ctr"/>
            <a:r>
              <a:rPr lang="fr-CA" sz="1600" spc="50" baseline="0" dirty="0">
                <a:solidFill>
                  <a:schemeClr val="bg1"/>
                </a:solidFill>
                <a:latin typeface="+mn-lt"/>
              </a:rPr>
              <a:t>CHAPITRE</a:t>
            </a:r>
          </a:p>
        </p:txBody>
      </p:sp>
      <p:sp>
        <p:nvSpPr>
          <p:cNvPr id="8" name="Rectangle 7"/>
          <p:cNvSpPr/>
          <p:nvPr userDrawn="1"/>
        </p:nvSpPr>
        <p:spPr>
          <a:xfrm>
            <a:off x="-7516" y="4077050"/>
            <a:ext cx="532929" cy="240440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2853720" y="2390775"/>
            <a:ext cx="5766405" cy="38481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TextBox 9"/>
          <p:cNvSpPr txBox="1"/>
          <p:nvPr userDrawn="1"/>
        </p:nvSpPr>
        <p:spPr>
          <a:xfrm>
            <a:off x="2963476" y="2390775"/>
            <a:ext cx="2076450" cy="315842"/>
          </a:xfrm>
          <a:prstGeom prst="rect">
            <a:avLst/>
          </a:prstGeom>
          <a:noFill/>
        </p:spPr>
        <p:txBody>
          <a:bodyPr wrap="none" lIns="0" tIns="0" rIns="0" bIns="0" rtlCol="0" anchor="ctr">
            <a:normAutofit/>
          </a:bodyPr>
          <a:lstStyle/>
          <a:p>
            <a:pPr algn="ctr"/>
            <a:r>
              <a:rPr lang="fr-CA" sz="2000" b="1" spc="50" baseline="0" dirty="0">
                <a:solidFill>
                  <a:schemeClr val="tx2"/>
                </a:solidFill>
                <a:latin typeface="+mn-lt"/>
              </a:rPr>
              <a:t>PLAN DU CHAPITRE</a:t>
            </a:r>
          </a:p>
        </p:txBody>
      </p:sp>
    </p:spTree>
    <p:extLst>
      <p:ext uri="{BB962C8B-B14F-4D97-AF65-F5344CB8AC3E}">
        <p14:creationId xmlns:p14="http://schemas.microsoft.com/office/powerpoint/2010/main" val="1706599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signes">
    <p:spTree>
      <p:nvGrpSpPr>
        <p:cNvPr id="1" name=""/>
        <p:cNvGrpSpPr/>
        <p:nvPr/>
      </p:nvGrpSpPr>
      <p:grpSpPr>
        <a:xfrm>
          <a:off x="0" y="0"/>
          <a:ext cx="0" cy="0"/>
          <a:chOff x="0" y="0"/>
          <a:chExt cx="0" cy="0"/>
        </a:xfrm>
      </p:grpSpPr>
      <p:sp>
        <p:nvSpPr>
          <p:cNvPr id="16" name="Rectangle 15"/>
          <p:cNvSpPr/>
          <p:nvPr userDrawn="1"/>
        </p:nvSpPr>
        <p:spPr>
          <a:xfrm>
            <a:off x="-7516" y="4077050"/>
            <a:ext cx="532929" cy="240440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8895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iveaux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330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225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Vide">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E04A03C5-52CC-4B57-8D90-3A5E815D645E}"/>
              </a:ext>
            </a:extLst>
          </p:cNvPr>
          <p:cNvSpPr/>
          <p:nvPr userDrawn="1"/>
        </p:nvSpPr>
        <p:spPr>
          <a:xfrm>
            <a:off x="0" y="0"/>
            <a:ext cx="6497638" cy="354013"/>
          </a:xfrm>
          <a:custGeom>
            <a:avLst/>
            <a:gdLst>
              <a:gd name="connsiteX0" fmla="*/ 0 w 6497053"/>
              <a:gd name="connsiteY0" fmla="*/ 0 h 347579"/>
              <a:gd name="connsiteX1" fmla="*/ 6497053 w 6497053"/>
              <a:gd name="connsiteY1" fmla="*/ 0 h 347579"/>
              <a:gd name="connsiteX2" fmla="*/ 6497053 w 6497053"/>
              <a:gd name="connsiteY2" fmla="*/ 347579 h 347579"/>
              <a:gd name="connsiteX3" fmla="*/ 0 w 6497053"/>
              <a:gd name="connsiteY3" fmla="*/ 347579 h 347579"/>
              <a:gd name="connsiteX4" fmla="*/ 0 w 6497053"/>
              <a:gd name="connsiteY4" fmla="*/ 0 h 347579"/>
              <a:gd name="connsiteX0" fmla="*/ 0 w 6497053"/>
              <a:gd name="connsiteY0" fmla="*/ 0 h 347579"/>
              <a:gd name="connsiteX1" fmla="*/ 6497053 w 6497053"/>
              <a:gd name="connsiteY1" fmla="*/ 0 h 347579"/>
              <a:gd name="connsiteX2" fmla="*/ 5888790 w 6497053"/>
              <a:gd name="connsiteY2" fmla="*/ 340895 h 347579"/>
              <a:gd name="connsiteX3" fmla="*/ 0 w 6497053"/>
              <a:gd name="connsiteY3" fmla="*/ 347579 h 347579"/>
              <a:gd name="connsiteX4" fmla="*/ 0 w 6497053"/>
              <a:gd name="connsiteY4" fmla="*/ 0 h 347579"/>
              <a:gd name="connsiteX0" fmla="*/ 0 w 6497053"/>
              <a:gd name="connsiteY0" fmla="*/ 0 h 354263"/>
              <a:gd name="connsiteX1" fmla="*/ 6497053 w 6497053"/>
              <a:gd name="connsiteY1" fmla="*/ 0 h 354263"/>
              <a:gd name="connsiteX2" fmla="*/ 6142790 w 6497053"/>
              <a:gd name="connsiteY2" fmla="*/ 354263 h 354263"/>
              <a:gd name="connsiteX3" fmla="*/ 0 w 6497053"/>
              <a:gd name="connsiteY3" fmla="*/ 347579 h 354263"/>
              <a:gd name="connsiteX4" fmla="*/ 0 w 6497053"/>
              <a:gd name="connsiteY4" fmla="*/ 0 h 35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7053" h="354263">
                <a:moveTo>
                  <a:pt x="0" y="0"/>
                </a:moveTo>
                <a:lnTo>
                  <a:pt x="6497053" y="0"/>
                </a:lnTo>
                <a:lnTo>
                  <a:pt x="6142790" y="354263"/>
                </a:lnTo>
                <a:lnTo>
                  <a:pt x="0" y="347579"/>
                </a:lnTo>
                <a:lnTo>
                  <a:pt x="0" y="0"/>
                </a:lnTo>
                <a:close/>
              </a:path>
            </a:pathLst>
          </a:custGeom>
          <a:solidFill>
            <a:srgbClr val="DE84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
        <p:nvSpPr>
          <p:cNvPr id="4" name="Rectangle 6">
            <a:extLst>
              <a:ext uri="{FF2B5EF4-FFF2-40B4-BE49-F238E27FC236}">
                <a16:creationId xmlns:a16="http://schemas.microsoft.com/office/drawing/2014/main" id="{4F1C88ED-1A9A-49F0-8386-21C4FBBE38AC}"/>
              </a:ext>
            </a:extLst>
          </p:cNvPr>
          <p:cNvSpPr/>
          <p:nvPr userDrawn="1"/>
        </p:nvSpPr>
        <p:spPr>
          <a:xfrm rot="10800000">
            <a:off x="8321675" y="6400800"/>
            <a:ext cx="831850" cy="138113"/>
          </a:xfrm>
          <a:custGeom>
            <a:avLst/>
            <a:gdLst>
              <a:gd name="connsiteX0" fmla="*/ 0 w 6497053"/>
              <a:gd name="connsiteY0" fmla="*/ 0 h 347579"/>
              <a:gd name="connsiteX1" fmla="*/ 6497053 w 6497053"/>
              <a:gd name="connsiteY1" fmla="*/ 0 h 347579"/>
              <a:gd name="connsiteX2" fmla="*/ 6497053 w 6497053"/>
              <a:gd name="connsiteY2" fmla="*/ 347579 h 347579"/>
              <a:gd name="connsiteX3" fmla="*/ 0 w 6497053"/>
              <a:gd name="connsiteY3" fmla="*/ 347579 h 347579"/>
              <a:gd name="connsiteX4" fmla="*/ 0 w 6497053"/>
              <a:gd name="connsiteY4" fmla="*/ 0 h 347579"/>
              <a:gd name="connsiteX0" fmla="*/ 0 w 6497053"/>
              <a:gd name="connsiteY0" fmla="*/ 0 h 347579"/>
              <a:gd name="connsiteX1" fmla="*/ 6497053 w 6497053"/>
              <a:gd name="connsiteY1" fmla="*/ 0 h 347579"/>
              <a:gd name="connsiteX2" fmla="*/ 5888790 w 6497053"/>
              <a:gd name="connsiteY2" fmla="*/ 340895 h 347579"/>
              <a:gd name="connsiteX3" fmla="*/ 0 w 6497053"/>
              <a:gd name="connsiteY3" fmla="*/ 347579 h 347579"/>
              <a:gd name="connsiteX4" fmla="*/ 0 w 6497053"/>
              <a:gd name="connsiteY4" fmla="*/ 0 h 347579"/>
              <a:gd name="connsiteX0" fmla="*/ 0 w 6497053"/>
              <a:gd name="connsiteY0" fmla="*/ 0 h 354263"/>
              <a:gd name="connsiteX1" fmla="*/ 6497053 w 6497053"/>
              <a:gd name="connsiteY1" fmla="*/ 0 h 354263"/>
              <a:gd name="connsiteX2" fmla="*/ 6142790 w 6497053"/>
              <a:gd name="connsiteY2" fmla="*/ 354263 h 354263"/>
              <a:gd name="connsiteX3" fmla="*/ 0 w 6497053"/>
              <a:gd name="connsiteY3" fmla="*/ 347579 h 354263"/>
              <a:gd name="connsiteX4" fmla="*/ 0 w 6497053"/>
              <a:gd name="connsiteY4" fmla="*/ 0 h 354263"/>
              <a:gd name="connsiteX0" fmla="*/ 0 w 6497053"/>
              <a:gd name="connsiteY0" fmla="*/ 0 h 354263"/>
              <a:gd name="connsiteX1" fmla="*/ 6497053 w 6497053"/>
              <a:gd name="connsiteY1" fmla="*/ 0 h 354263"/>
              <a:gd name="connsiteX2" fmla="*/ 5895288 w 6497053"/>
              <a:gd name="connsiteY2" fmla="*/ 354263 h 354263"/>
              <a:gd name="connsiteX3" fmla="*/ 0 w 6497053"/>
              <a:gd name="connsiteY3" fmla="*/ 347579 h 354263"/>
              <a:gd name="connsiteX4" fmla="*/ 0 w 6497053"/>
              <a:gd name="connsiteY4" fmla="*/ 0 h 354263"/>
              <a:gd name="connsiteX0" fmla="*/ 0 w 6497053"/>
              <a:gd name="connsiteY0" fmla="*/ 0 h 347578"/>
              <a:gd name="connsiteX1" fmla="*/ 6497053 w 6497053"/>
              <a:gd name="connsiteY1" fmla="*/ 0 h 347578"/>
              <a:gd name="connsiteX2" fmla="*/ 5864346 w 6497053"/>
              <a:gd name="connsiteY2" fmla="*/ 325410 h 347578"/>
              <a:gd name="connsiteX3" fmla="*/ 0 w 6497053"/>
              <a:gd name="connsiteY3" fmla="*/ 347579 h 347578"/>
              <a:gd name="connsiteX4" fmla="*/ 0 w 6497053"/>
              <a:gd name="connsiteY4" fmla="*/ 0 h 347578"/>
              <a:gd name="connsiteX0" fmla="*/ 0 w 6497053"/>
              <a:gd name="connsiteY0" fmla="*/ 0 h 347578"/>
              <a:gd name="connsiteX1" fmla="*/ 6497053 w 6497053"/>
              <a:gd name="connsiteY1" fmla="*/ 0 h 347578"/>
              <a:gd name="connsiteX2" fmla="*/ 5771534 w 6497053"/>
              <a:gd name="connsiteY2" fmla="*/ 339836 h 347578"/>
              <a:gd name="connsiteX3" fmla="*/ 0 w 6497053"/>
              <a:gd name="connsiteY3" fmla="*/ 347579 h 347578"/>
              <a:gd name="connsiteX4" fmla="*/ 0 w 6497053"/>
              <a:gd name="connsiteY4" fmla="*/ 0 h 347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7053" h="347578">
                <a:moveTo>
                  <a:pt x="0" y="0"/>
                </a:moveTo>
                <a:lnTo>
                  <a:pt x="6497053" y="0"/>
                </a:lnTo>
                <a:lnTo>
                  <a:pt x="5771534" y="339836"/>
                </a:lnTo>
                <a:lnTo>
                  <a:pt x="0" y="347579"/>
                </a:lnTo>
                <a:lnTo>
                  <a:pt x="0" y="0"/>
                </a:lnTo>
                <a:close/>
              </a:path>
            </a:pathLst>
          </a:custGeom>
          <a:solidFill>
            <a:srgbClr val="DE84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fr-FR"/>
          </a:p>
        </p:txBody>
      </p:sp>
      <p:sp>
        <p:nvSpPr>
          <p:cNvPr id="5" name="ZoneTexte 4">
            <a:extLst>
              <a:ext uri="{FF2B5EF4-FFF2-40B4-BE49-F238E27FC236}">
                <a16:creationId xmlns:a16="http://schemas.microsoft.com/office/drawing/2014/main" id="{2E1E329D-5058-4357-B3A5-054820C7C94B}"/>
              </a:ext>
            </a:extLst>
          </p:cNvPr>
          <p:cNvSpPr txBox="1">
            <a:spLocks noChangeArrowheads="1"/>
          </p:cNvSpPr>
          <p:nvPr userDrawn="1"/>
        </p:nvSpPr>
        <p:spPr bwMode="auto">
          <a:xfrm>
            <a:off x="1576388" y="6386513"/>
            <a:ext cx="5489575" cy="257175"/>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Calibri" charset="0"/>
                <a:ea typeface="ＭＳ Ｐゴシック" charset="0"/>
                <a:cs typeface="Geneva" charset="0"/>
              </a:defRPr>
            </a:lvl1pPr>
            <a:lvl2pPr marL="742950" indent="-285750" eaLnBrk="0" hangingPunct="0">
              <a:defRPr>
                <a:solidFill>
                  <a:schemeClr val="tx1"/>
                </a:solidFill>
                <a:latin typeface="Calibri" charset="0"/>
                <a:ea typeface="Geneva" charset="0"/>
                <a:cs typeface="Geneva" charset="0"/>
              </a:defRPr>
            </a:lvl2pPr>
            <a:lvl3pPr marL="1143000" indent="-228600" eaLnBrk="0" hangingPunct="0">
              <a:defRPr>
                <a:solidFill>
                  <a:schemeClr val="tx1"/>
                </a:solidFill>
                <a:latin typeface="Calibri" charset="0"/>
                <a:ea typeface="Geneva" charset="0"/>
                <a:cs typeface="Geneva" charset="0"/>
              </a:defRPr>
            </a:lvl3pPr>
            <a:lvl4pPr marL="1600200" indent="-228600" eaLnBrk="0" hangingPunct="0">
              <a:defRPr>
                <a:solidFill>
                  <a:schemeClr val="tx1"/>
                </a:solidFill>
                <a:latin typeface="Calibri" charset="0"/>
                <a:ea typeface="Geneva" charset="0"/>
                <a:cs typeface="Geneva" charset="0"/>
              </a:defRPr>
            </a:lvl4pPr>
            <a:lvl5pPr marL="2057400" indent="-228600" eaLnBrk="0" hangingPunct="0">
              <a:defRPr>
                <a:solidFill>
                  <a:schemeClr val="tx1"/>
                </a:solidFill>
                <a:latin typeface="Calibri" charset="0"/>
                <a:ea typeface="Geneva" charset="0"/>
                <a:cs typeface="Geneva" charset="0"/>
              </a:defRPr>
            </a:lvl5pPr>
            <a:lvl6pPr marL="2514600" indent="-228600" eaLnBrk="0" fontAlgn="base" hangingPunct="0">
              <a:spcBef>
                <a:spcPct val="0"/>
              </a:spcBef>
              <a:spcAft>
                <a:spcPct val="0"/>
              </a:spcAft>
              <a:defRPr>
                <a:solidFill>
                  <a:schemeClr val="tx1"/>
                </a:solidFill>
                <a:latin typeface="Calibri" charset="0"/>
                <a:ea typeface="Geneva" charset="0"/>
                <a:cs typeface="Geneva" charset="0"/>
              </a:defRPr>
            </a:lvl6pPr>
            <a:lvl7pPr marL="2971800" indent="-228600" eaLnBrk="0" fontAlgn="base" hangingPunct="0">
              <a:spcBef>
                <a:spcPct val="0"/>
              </a:spcBef>
              <a:spcAft>
                <a:spcPct val="0"/>
              </a:spcAft>
              <a:defRPr>
                <a:solidFill>
                  <a:schemeClr val="tx1"/>
                </a:solidFill>
                <a:latin typeface="Calibri" charset="0"/>
                <a:ea typeface="Geneva" charset="0"/>
                <a:cs typeface="Geneva" charset="0"/>
              </a:defRPr>
            </a:lvl7pPr>
            <a:lvl8pPr marL="3429000" indent="-228600" eaLnBrk="0" fontAlgn="base" hangingPunct="0">
              <a:spcBef>
                <a:spcPct val="0"/>
              </a:spcBef>
              <a:spcAft>
                <a:spcPct val="0"/>
              </a:spcAft>
              <a:defRPr>
                <a:solidFill>
                  <a:schemeClr val="tx1"/>
                </a:solidFill>
                <a:latin typeface="Calibri" charset="0"/>
                <a:ea typeface="Geneva" charset="0"/>
                <a:cs typeface="Geneva" charset="0"/>
              </a:defRPr>
            </a:lvl8pPr>
            <a:lvl9pPr marL="3886200" indent="-228600" eaLnBrk="0" fontAlgn="base" hangingPunct="0">
              <a:spcBef>
                <a:spcPct val="0"/>
              </a:spcBef>
              <a:spcAft>
                <a:spcPct val="0"/>
              </a:spcAft>
              <a:defRPr>
                <a:solidFill>
                  <a:schemeClr val="tx1"/>
                </a:solidFill>
                <a:latin typeface="Calibri" charset="0"/>
                <a:ea typeface="Geneva" charset="0"/>
                <a:cs typeface="Geneva" charset="0"/>
              </a:defRPr>
            </a:lvl9pPr>
          </a:lstStyle>
          <a:p>
            <a:pPr eaLnBrk="1" hangingPunct="1">
              <a:defRPr/>
            </a:pPr>
            <a:r>
              <a:rPr lang="fr-FR" sz="1600" baseline="30000">
                <a:latin typeface="Helvetica" charset="0"/>
              </a:rPr>
              <a:t>La paie</a:t>
            </a:r>
          </a:p>
        </p:txBody>
      </p:sp>
      <p:cxnSp>
        <p:nvCxnSpPr>
          <p:cNvPr id="6" name="Connecteur droit 5">
            <a:extLst>
              <a:ext uri="{FF2B5EF4-FFF2-40B4-BE49-F238E27FC236}">
                <a16:creationId xmlns:a16="http://schemas.microsoft.com/office/drawing/2014/main" id="{8A170699-AABC-4F8C-B5D6-AB9415AA2151}"/>
              </a:ext>
            </a:extLst>
          </p:cNvPr>
          <p:cNvCxnSpPr/>
          <p:nvPr userDrawn="1"/>
        </p:nvCxnSpPr>
        <p:spPr>
          <a:xfrm>
            <a:off x="1616075" y="6386513"/>
            <a:ext cx="0" cy="471487"/>
          </a:xfrm>
          <a:prstGeom prst="line">
            <a:avLst/>
          </a:prstGeom>
          <a:ln>
            <a:solidFill>
              <a:srgbClr val="DE8400"/>
            </a:solidFill>
          </a:ln>
          <a:effectLst/>
        </p:spPr>
        <p:style>
          <a:lnRef idx="2">
            <a:schemeClr val="accent1"/>
          </a:lnRef>
          <a:fillRef idx="0">
            <a:schemeClr val="accent1"/>
          </a:fillRef>
          <a:effectRef idx="1">
            <a:schemeClr val="accent1"/>
          </a:effectRef>
          <a:fontRef idx="minor">
            <a:schemeClr val="tx1"/>
          </a:fontRef>
        </p:style>
      </p:cxnSp>
      <p:sp>
        <p:nvSpPr>
          <p:cNvPr id="7" name="ZoneTexte 6">
            <a:extLst>
              <a:ext uri="{FF2B5EF4-FFF2-40B4-BE49-F238E27FC236}">
                <a16:creationId xmlns:a16="http://schemas.microsoft.com/office/drawing/2014/main" id="{28F391F8-AE2D-43C3-8EA3-132ADF194FF9}"/>
              </a:ext>
            </a:extLst>
          </p:cNvPr>
          <p:cNvSpPr txBox="1">
            <a:spLocks noChangeArrowheads="1"/>
          </p:cNvSpPr>
          <p:nvPr userDrawn="1"/>
        </p:nvSpPr>
        <p:spPr bwMode="auto">
          <a:xfrm>
            <a:off x="530225" y="6396038"/>
            <a:ext cx="1147763" cy="285750"/>
          </a:xfrm>
          <a:prstGeom prst="rect">
            <a:avLst/>
          </a:prstGeom>
          <a:noFill/>
          <a:ln>
            <a:noFill/>
          </a:ln>
        </p:spPr>
        <p:txBody>
          <a:bodyPr>
            <a:spAutoFit/>
          </a:bodyPr>
          <a:lstStyle>
            <a:lvl1pPr>
              <a:defRPr>
                <a:solidFill>
                  <a:schemeClr val="tx1"/>
                </a:solidFill>
                <a:latin typeface="Calibri" pitchFamily="34" charset="0"/>
                <a:ea typeface="Geneva" pitchFamily="125" charset="-128"/>
              </a:defRPr>
            </a:lvl1pPr>
            <a:lvl2pPr marL="742950" indent="-285750">
              <a:defRPr>
                <a:solidFill>
                  <a:schemeClr val="tx1"/>
                </a:solidFill>
                <a:latin typeface="Calibri" pitchFamily="34" charset="0"/>
                <a:ea typeface="Geneva" pitchFamily="125" charset="-128"/>
              </a:defRPr>
            </a:lvl2pPr>
            <a:lvl3pPr marL="1143000" indent="-228600">
              <a:defRPr>
                <a:solidFill>
                  <a:schemeClr val="tx1"/>
                </a:solidFill>
                <a:latin typeface="Calibri" pitchFamily="34" charset="0"/>
                <a:ea typeface="Geneva" pitchFamily="125" charset="-128"/>
              </a:defRPr>
            </a:lvl3pPr>
            <a:lvl4pPr marL="1600200" indent="-228600">
              <a:defRPr>
                <a:solidFill>
                  <a:schemeClr val="tx1"/>
                </a:solidFill>
                <a:latin typeface="Calibri" pitchFamily="34" charset="0"/>
                <a:ea typeface="Geneva" pitchFamily="125" charset="-128"/>
              </a:defRPr>
            </a:lvl4pPr>
            <a:lvl5pPr marL="2057400" indent="-228600">
              <a:defRPr>
                <a:solidFill>
                  <a:schemeClr val="tx1"/>
                </a:solidFill>
                <a:latin typeface="Calibri" pitchFamily="34" charset="0"/>
                <a:ea typeface="Geneva" pitchFamily="125" charset="-128"/>
              </a:defRPr>
            </a:lvl5pPr>
            <a:lvl6pPr marL="2514600" indent="-228600" defTabSz="457200" fontAlgn="base">
              <a:spcBef>
                <a:spcPct val="0"/>
              </a:spcBef>
              <a:spcAft>
                <a:spcPct val="0"/>
              </a:spcAft>
              <a:defRPr>
                <a:solidFill>
                  <a:schemeClr val="tx1"/>
                </a:solidFill>
                <a:latin typeface="Calibri" pitchFamily="34" charset="0"/>
                <a:ea typeface="Geneva" pitchFamily="125" charset="-128"/>
              </a:defRPr>
            </a:lvl6pPr>
            <a:lvl7pPr marL="2971800" indent="-228600" defTabSz="457200" fontAlgn="base">
              <a:spcBef>
                <a:spcPct val="0"/>
              </a:spcBef>
              <a:spcAft>
                <a:spcPct val="0"/>
              </a:spcAft>
              <a:defRPr>
                <a:solidFill>
                  <a:schemeClr val="tx1"/>
                </a:solidFill>
                <a:latin typeface="Calibri" pitchFamily="34" charset="0"/>
                <a:ea typeface="Geneva" pitchFamily="125" charset="-128"/>
              </a:defRPr>
            </a:lvl7pPr>
            <a:lvl8pPr marL="3429000" indent="-228600" defTabSz="457200" fontAlgn="base">
              <a:spcBef>
                <a:spcPct val="0"/>
              </a:spcBef>
              <a:spcAft>
                <a:spcPct val="0"/>
              </a:spcAft>
              <a:defRPr>
                <a:solidFill>
                  <a:schemeClr val="tx1"/>
                </a:solidFill>
                <a:latin typeface="Calibri" pitchFamily="34" charset="0"/>
                <a:ea typeface="Geneva" pitchFamily="125" charset="-128"/>
              </a:defRPr>
            </a:lvl8pPr>
            <a:lvl9pPr marL="3886200" indent="-228600" defTabSz="457200" fontAlgn="base">
              <a:spcBef>
                <a:spcPct val="0"/>
              </a:spcBef>
              <a:spcAft>
                <a:spcPct val="0"/>
              </a:spcAft>
              <a:defRPr>
                <a:solidFill>
                  <a:schemeClr val="tx1"/>
                </a:solidFill>
                <a:latin typeface="Calibri" pitchFamily="34" charset="0"/>
                <a:ea typeface="Geneva" pitchFamily="125" charset="-128"/>
              </a:defRPr>
            </a:lvl9pPr>
          </a:lstStyle>
          <a:p>
            <a:pPr eaLnBrk="1" hangingPunct="1">
              <a:defRPr/>
            </a:pPr>
            <a:r>
              <a:rPr lang="fr-FR" baseline="30000" dirty="0">
                <a:latin typeface="Helvetica" pitchFamily="125" charset="0"/>
              </a:rPr>
              <a:t>CHAPITRE 9</a:t>
            </a:r>
          </a:p>
        </p:txBody>
      </p:sp>
      <p:sp>
        <p:nvSpPr>
          <p:cNvPr id="8" name="ZoneTexte 7">
            <a:extLst>
              <a:ext uri="{FF2B5EF4-FFF2-40B4-BE49-F238E27FC236}">
                <a16:creationId xmlns:a16="http://schemas.microsoft.com/office/drawing/2014/main" id="{6ECD206A-58B6-4759-BE6B-C5B97F78800D}"/>
              </a:ext>
            </a:extLst>
          </p:cNvPr>
          <p:cNvSpPr txBox="1">
            <a:spLocks noChangeArrowheads="1"/>
          </p:cNvSpPr>
          <p:nvPr userDrawn="1"/>
        </p:nvSpPr>
        <p:spPr bwMode="auto">
          <a:xfrm rot="16200000">
            <a:off x="8024813" y="5287963"/>
            <a:ext cx="1982787"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defRPr/>
            </a:pPr>
            <a:r>
              <a:rPr lang="fr-FR" altLang="fr-FR" sz="1400" baseline="30000">
                <a:solidFill>
                  <a:srgbClr val="BFBFBF"/>
                </a:solidFill>
              </a:rPr>
              <a:t>© Chenelière Éducation inc., 2013</a:t>
            </a:r>
          </a:p>
        </p:txBody>
      </p:sp>
      <p:sp>
        <p:nvSpPr>
          <p:cNvPr id="19" name="Espace réservé du texte 18"/>
          <p:cNvSpPr>
            <a:spLocks noGrp="1"/>
          </p:cNvSpPr>
          <p:nvPr>
            <p:ph type="body" sz="quarter" idx="13"/>
          </p:nvPr>
        </p:nvSpPr>
        <p:spPr>
          <a:xfrm>
            <a:off x="1458373" y="647160"/>
            <a:ext cx="7253287" cy="4932641"/>
          </a:xfrm>
          <a:prstGeom prst="rect">
            <a:avLst/>
          </a:prstGeom>
        </p:spPr>
        <p:txBody>
          <a:bodyPr vert="horz"/>
          <a:lstStyle>
            <a:lvl1pPr marL="0" indent="0">
              <a:buNone/>
              <a:defRPr sz="4400" b="1">
                <a:latin typeface="Helvetica"/>
                <a:cs typeface="Helvetica"/>
              </a:defRPr>
            </a:lvl1pPr>
            <a:lvl2pPr marL="0" indent="0">
              <a:spcBef>
                <a:spcPts val="800"/>
              </a:spcBef>
              <a:buNone/>
              <a:defRPr sz="2400">
                <a:latin typeface="Helvetica"/>
                <a:cs typeface="Helvetica"/>
              </a:defRPr>
            </a:lvl2pPr>
            <a:lvl3pPr marL="540000">
              <a:spcBef>
                <a:spcPts val="1000"/>
              </a:spcBef>
              <a:defRPr>
                <a:latin typeface="Helvetica"/>
                <a:cs typeface="Helvetica"/>
              </a:defRPr>
            </a:lvl3pPr>
            <a:lvl4pPr marL="1371600" indent="0">
              <a:buNone/>
              <a:defRPr>
                <a:latin typeface="Helvetica"/>
                <a:cs typeface="Helvetica"/>
              </a:defRPr>
            </a:lvl4pPr>
            <a:lvl5pPr>
              <a:defRPr>
                <a:latin typeface="Helvetica"/>
                <a:cs typeface="Helvetica"/>
              </a:defRPr>
            </a:lvl5pPr>
          </a:lstStyle>
          <a:p>
            <a:pPr lvl="0"/>
            <a:r>
              <a:rPr lang="fr-CA" dirty="0"/>
              <a:t>Cliquez pour modifier les styles du texte du masque</a:t>
            </a:r>
          </a:p>
          <a:p>
            <a:pPr lvl="1"/>
            <a:r>
              <a:rPr lang="fr-CA" dirty="0"/>
              <a:t>Deuxième niveau</a:t>
            </a:r>
          </a:p>
          <a:p>
            <a:pPr lvl="2"/>
            <a:r>
              <a:rPr lang="fr-CA" dirty="0"/>
              <a:t>Troisième niveau</a:t>
            </a:r>
          </a:p>
        </p:txBody>
      </p:sp>
      <p:sp>
        <p:nvSpPr>
          <p:cNvPr id="9" name="Espace réservé du numéro de diapositive 3">
            <a:extLst>
              <a:ext uri="{FF2B5EF4-FFF2-40B4-BE49-F238E27FC236}">
                <a16:creationId xmlns:a16="http://schemas.microsoft.com/office/drawing/2014/main" id="{1286E5D3-8C82-4A9C-B26C-C6BB95C1EB8A}"/>
              </a:ext>
            </a:extLst>
          </p:cNvPr>
          <p:cNvSpPr>
            <a:spLocks noGrp="1"/>
          </p:cNvSpPr>
          <p:nvPr>
            <p:ph type="sldNum" sz="quarter" idx="14"/>
          </p:nvPr>
        </p:nvSpPr>
        <p:spPr>
          <a:xfrm>
            <a:off x="7421563" y="6289675"/>
            <a:ext cx="890587"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600">
                <a:latin typeface="Helvetica" panose="020B0604020202020204" pitchFamily="34" charset="0"/>
              </a:defRPr>
            </a:lvl1pPr>
          </a:lstStyle>
          <a:p>
            <a:pPr>
              <a:defRPr/>
            </a:pPr>
            <a:fld id="{7E3F575E-A1D9-4E0C-837F-526D555B0B93}" type="slidenum">
              <a:rPr lang="fr-FR" altLang="fr-FR"/>
              <a:pPr>
                <a:defRPr/>
              </a:pPr>
              <a:t>‹N°›</a:t>
            </a:fld>
            <a:endParaRPr lang="fr-FR" altLang="fr-FR"/>
          </a:p>
        </p:txBody>
      </p:sp>
    </p:spTree>
    <p:extLst>
      <p:ext uri="{BB962C8B-B14F-4D97-AF65-F5344CB8AC3E}">
        <p14:creationId xmlns:p14="http://schemas.microsoft.com/office/powerpoint/2010/main" val="418772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pic>
        <p:nvPicPr>
          <p:cNvPr id="2" name="Image 1" descr="3122-3266_Comptabilite_PPT-1.jpg">
            <a:extLst>
              <a:ext uri="{FF2B5EF4-FFF2-40B4-BE49-F238E27FC236}">
                <a16:creationId xmlns:a16="http://schemas.microsoft.com/office/drawing/2014/main" id="{ACEB2C87-4BD6-4F78-9B15-DF15923305F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2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0410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Rectangle 18"/>
          <p:cNvSpPr/>
          <p:nvPr userDrawn="1"/>
        </p:nvSpPr>
        <p:spPr>
          <a:xfrm>
            <a:off x="-7516" y="650185"/>
            <a:ext cx="8874623" cy="5831268"/>
          </a:xfrm>
          <a:prstGeom prst="rect">
            <a:avLst/>
          </a:prstGeom>
          <a:solidFill>
            <a:srgbClr val="3095C9">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Rectangle 19"/>
          <p:cNvSpPr/>
          <p:nvPr userDrawn="1"/>
        </p:nvSpPr>
        <p:spPr>
          <a:xfrm>
            <a:off x="8523214" y="6568443"/>
            <a:ext cx="620785" cy="182880"/>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 y="0"/>
            <a:ext cx="8863145" cy="637563"/>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fr-CA">
              <a:ln>
                <a:solidFill>
                  <a:srgbClr val="002D44"/>
                </a:solidFill>
              </a:ln>
              <a:solidFill>
                <a:srgbClr val="002D44"/>
              </a:solidFill>
            </a:endParaRPr>
          </a:p>
        </p:txBody>
      </p:sp>
      <p:sp>
        <p:nvSpPr>
          <p:cNvPr id="22" name="Rectangle 21"/>
          <p:cNvSpPr/>
          <p:nvPr userDrawn="1"/>
        </p:nvSpPr>
        <p:spPr>
          <a:xfrm>
            <a:off x="-7516" y="0"/>
            <a:ext cx="532929" cy="648145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365853" y="403022"/>
            <a:ext cx="308430" cy="247164"/>
          </a:xfrm>
          <a:prstGeom prst="rect">
            <a:avLst/>
          </a:prstGeom>
          <a:solidFill>
            <a:srgbClr val="00B0F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n-lt"/>
            </a:endParaRPr>
          </a:p>
        </p:txBody>
      </p:sp>
      <p:cxnSp>
        <p:nvCxnSpPr>
          <p:cNvPr id="24" name="Straight Connector 23"/>
          <p:cNvCxnSpPr/>
          <p:nvPr userDrawn="1"/>
        </p:nvCxnSpPr>
        <p:spPr>
          <a:xfrm>
            <a:off x="365853" y="650185"/>
            <a:ext cx="8501254" cy="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26" name="Espace réservé du pied de page 9"/>
          <p:cNvSpPr txBox="1">
            <a:spLocks/>
          </p:cNvSpPr>
          <p:nvPr userDrawn="1"/>
        </p:nvSpPr>
        <p:spPr>
          <a:xfrm>
            <a:off x="2162175" y="6391275"/>
            <a:ext cx="6142926" cy="469767"/>
          </a:xfrm>
          <a:prstGeom prst="rect">
            <a:avLst/>
          </a:prstGeom>
        </p:spPr>
        <p:txBody>
          <a:bodyPr vert="horz" wrap="none" lIns="0" tIns="73152" rIns="0" bIns="0" rtlCol="0" anchor="ctr"/>
          <a:lstStyle>
            <a:defPPr>
              <a:defRPr lang="fr-FR"/>
            </a:defPPr>
            <a:lvl1pPr algn="ctr">
              <a:defRPr sz="1000">
                <a:solidFill>
                  <a:srgbClr val="927E71"/>
                </a:solidFill>
              </a:defRPr>
            </a:lvl1pPr>
          </a:lstStyle>
          <a:p>
            <a:pPr marL="0" marR="0" indent="0" algn="r" defTabSz="457200" rtl="0" eaLnBrk="1" fontAlgn="base" latinLnBrk="0" hangingPunct="1">
              <a:lnSpc>
                <a:spcPct val="100000"/>
              </a:lnSpc>
              <a:spcBef>
                <a:spcPct val="0"/>
              </a:spcBef>
              <a:spcAft>
                <a:spcPct val="0"/>
              </a:spcAft>
              <a:buClrTx/>
              <a:buSzTx/>
              <a:buFontTx/>
              <a:buNone/>
              <a:tabLst/>
              <a:defRPr/>
            </a:pPr>
            <a:r>
              <a:rPr lang="fr-CA" sz="900" b="0" i="1" kern="1200" cap="none" spc="40" baseline="0" dirty="0">
                <a:solidFill>
                  <a:schemeClr val="tx1"/>
                </a:solidFill>
                <a:latin typeface="+mn-lt"/>
                <a:ea typeface="MS PGothic" panose="020B0600070205080204" pitchFamily="34" charset="-128"/>
                <a:cs typeface="Arial" panose="020B0604020202020204" pitchFamily="34" charset="0"/>
              </a:rPr>
              <a:t>Comptabilité 1, 8</a:t>
            </a:r>
            <a:r>
              <a:rPr lang="fr-CA" sz="900" b="0" i="1" kern="1200" cap="none" spc="40" baseline="30000" dirty="0">
                <a:solidFill>
                  <a:schemeClr val="tx1"/>
                </a:solidFill>
                <a:latin typeface="+mn-lt"/>
                <a:ea typeface="MS PGothic" panose="020B0600070205080204" pitchFamily="34" charset="-128"/>
                <a:cs typeface="Arial" panose="020B0604020202020204" pitchFamily="34" charset="0"/>
              </a:rPr>
              <a:t>e</a:t>
            </a:r>
            <a:r>
              <a:rPr lang="fr-CA" sz="900" b="0" i="1" kern="1200" cap="none" spc="40" baseline="0" dirty="0">
                <a:solidFill>
                  <a:schemeClr val="tx1"/>
                </a:solidFill>
                <a:latin typeface="+mn-lt"/>
                <a:ea typeface="MS PGothic" panose="020B0600070205080204" pitchFamily="34" charset="-128"/>
                <a:cs typeface="Arial" panose="020B0604020202020204" pitchFamily="34" charset="0"/>
              </a:rPr>
              <a:t> éd.   </a:t>
            </a:r>
            <a:r>
              <a:rPr lang="fr-CA" sz="900" b="0" kern="1200" cap="none" spc="40" dirty="0">
                <a:solidFill>
                  <a:schemeClr val="tx1"/>
                </a:solidFill>
                <a:effectLst/>
                <a:latin typeface="+mn-lt"/>
                <a:ea typeface="MS PGothic" panose="020B0600070205080204" pitchFamily="34" charset="-128"/>
                <a:cs typeface="+mn-cs"/>
              </a:rPr>
              <a:t>ǀ   </a:t>
            </a:r>
            <a:r>
              <a:rPr lang="fr-CA" sz="900" kern="1200" cap="none" spc="40" baseline="0" dirty="0">
                <a:solidFill>
                  <a:schemeClr val="tx1"/>
                </a:solidFill>
                <a:latin typeface="+mn-lt"/>
                <a:ea typeface="MS PGothic" panose="020B0600070205080204" pitchFamily="34" charset="-128"/>
                <a:cs typeface="Arial" panose="020B0604020202020204" pitchFamily="34" charset="0"/>
              </a:rPr>
              <a:t>Reproduction interdite © TC Média Livres Inc.</a:t>
            </a:r>
            <a:endParaRPr lang="fr-CA" sz="900" kern="1200" cap="none" spc="40" baseline="0" dirty="0">
              <a:solidFill>
                <a:srgbClr val="002D44"/>
              </a:solidFill>
              <a:latin typeface="+mn-lt"/>
              <a:ea typeface="MS PGothic" panose="020B0600070205080204" pitchFamily="34" charset="-128"/>
              <a:cs typeface="Arial" panose="020B0604020202020204" pitchFamily="34" charset="0"/>
            </a:endParaRPr>
          </a:p>
        </p:txBody>
      </p:sp>
      <p:sp>
        <p:nvSpPr>
          <p:cNvPr id="27" name="ZoneTexte 4"/>
          <p:cNvSpPr txBox="1">
            <a:spLocks noChangeArrowheads="1"/>
          </p:cNvSpPr>
          <p:nvPr userDrawn="1"/>
        </p:nvSpPr>
        <p:spPr bwMode="auto">
          <a:xfrm>
            <a:off x="8632472" y="6529078"/>
            <a:ext cx="406843" cy="261610"/>
          </a:xfrm>
          <a:prstGeom prst="rect">
            <a:avLst/>
          </a:prstGeom>
        </p:spPr>
        <p:txBody>
          <a:bodyPr vert="horz" lIns="0" tIns="0" rIns="0" bIns="0" rtlCol="0" anchor="ctr"/>
          <a:lstStyle>
            <a:defPPr>
              <a:defRPr lang="fr-FR"/>
            </a:defPPr>
            <a:lvl1pPr>
              <a:defRPr sz="1100" cap="all" spc="40" baseline="0">
                <a:solidFill>
                  <a:schemeClr val="bg1"/>
                </a:solidFill>
                <a:latin typeface="HelveticaNeueLT Std Med Cn" panose="020B0606030502030204" pitchFamily="34" charset="0"/>
                <a:cs typeface="Arial" panose="020B0604020202020204" pitchFamily="34" charset="0"/>
              </a:defRPr>
            </a:lvl1pPr>
          </a:lstStyle>
          <a:p>
            <a:pPr lvl="0" algn="l"/>
            <a:fld id="{5879ED36-B27E-48AB-AA7A-17674EE37C75}" type="slidenum">
              <a:rPr lang="fr-FR" b="1" smtClean="0">
                <a:latin typeface="+mn-lt"/>
              </a:rPr>
              <a:pPr lvl="0" algn="l"/>
              <a:t>‹N°›</a:t>
            </a:fld>
            <a:r>
              <a:rPr lang="fr-FR" b="1" dirty="0">
                <a:latin typeface="+mn-lt"/>
              </a:rPr>
              <a:t> </a:t>
            </a:r>
          </a:p>
        </p:txBody>
      </p:sp>
      <p:sp>
        <p:nvSpPr>
          <p:cNvPr id="28" name="TextBox 27"/>
          <p:cNvSpPr txBox="1"/>
          <p:nvPr userDrawn="1"/>
        </p:nvSpPr>
        <p:spPr>
          <a:xfrm rot="16200000">
            <a:off x="-159118" y="5649343"/>
            <a:ext cx="868899" cy="261610"/>
          </a:xfrm>
          <a:prstGeom prst="rect">
            <a:avLst/>
          </a:prstGeom>
          <a:noFill/>
        </p:spPr>
        <p:txBody>
          <a:bodyPr wrap="square" lIns="0" rIns="0" rtlCol="0" anchor="ctr">
            <a:spAutoFit/>
          </a:bodyPr>
          <a:lstStyle/>
          <a:p>
            <a:pPr algn="l"/>
            <a:r>
              <a:rPr lang="fr-CA" sz="1050" spc="60" baseline="0" dirty="0">
                <a:solidFill>
                  <a:schemeClr val="bg1"/>
                </a:solidFill>
                <a:latin typeface="+mn-lt"/>
              </a:rPr>
              <a:t>CHAPITRE</a:t>
            </a:r>
          </a:p>
        </p:txBody>
      </p:sp>
      <p:pic>
        <p:nvPicPr>
          <p:cNvPr id="1026" name="Picture 2" descr="C:\Users\BOUCHETD\Desktop\Chene-Edu BLOC.jp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524807" y="6553842"/>
            <a:ext cx="556419" cy="240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579385"/>
      </p:ext>
    </p:extLst>
  </p:cSld>
  <p:clrMap bg1="lt1" tx1="dk1" bg2="lt2" tx2="dk2" accent1="accent1" accent2="accent2" accent3="accent3" accent4="accent4" accent5="accent5" accent6="accent6" hlink="hlink" folHlink="folHlink"/>
  <p:sldLayoutIdLst>
    <p:sldLayoutId id="2147483662" r:id="rId1"/>
    <p:sldLayoutId id="2147483679" r:id="rId2"/>
    <p:sldLayoutId id="2147483664" r:id="rId3"/>
    <p:sldLayoutId id="2147483678" r:id="rId4"/>
    <p:sldLayoutId id="2147483680" r:id="rId5"/>
    <p:sldLayoutId id="2147483681" r:id="rId6"/>
  </p:sldLayoutIdLst>
  <p:txStyles>
    <p:titleStyle>
      <a:lvl1pPr marL="273050" indent="-274320" algn="l" defTabSz="914400" rtl="0" eaLnBrk="1" latinLnBrk="0" hangingPunct="1">
        <a:lnSpc>
          <a:spcPts val="2400"/>
        </a:lnSpc>
        <a:spcBef>
          <a:spcPct val="0"/>
        </a:spcBef>
        <a:buNone/>
        <a:tabLst/>
        <a:defRPr lang="en-US" sz="3000" b="0" kern="1200" spc="-50" baseline="0" dirty="0">
          <a:solidFill>
            <a:schemeClr val="bg1"/>
          </a:solidFill>
          <a:latin typeface="Ebrima" panose="02000000000000000000" pitchFamily="2" charset="0"/>
          <a:ea typeface="Ebrima" panose="02000000000000000000" pitchFamily="2" charset="0"/>
          <a:cs typeface="Ebrima" panose="02000000000000000000" pitchFamily="2" charset="0"/>
        </a:defRPr>
      </a:lvl1pPr>
    </p:titleStyle>
    <p:body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0.xml"/><Relationship Id="rId4"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tags" Target="../tags/tag38.xml"/><Relationship Id="rId7" Type="http://schemas.openxmlformats.org/officeDocument/2006/relationships/image" Target="../media/image5.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notesSlide" Target="../notesSlides/notesSlide11.xml"/><Relationship Id="rId5" Type="http://schemas.openxmlformats.org/officeDocument/2006/relationships/slideLayout" Target="../slideLayouts/slideLayout4.xml"/><Relationship Id="rId4" Type="http://schemas.openxmlformats.org/officeDocument/2006/relationships/tags" Target="../tags/tag39.xml"/></Relationships>
</file>

<file path=ppt/slides/_rels/slide12.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image" Target="../media/image6.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notesSlide" Target="../notesSlides/notesSlide12.xml"/><Relationship Id="rId5" Type="http://schemas.openxmlformats.org/officeDocument/2006/relationships/slideLayout" Target="../slideLayouts/slideLayout4.xml"/><Relationship Id="rId4" Type="http://schemas.openxmlformats.org/officeDocument/2006/relationships/tags" Target="../tags/tag43.xml"/></Relationships>
</file>

<file path=ppt/slides/_rels/slide13.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image" Target="../media/image7.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notesSlide" Target="../notesSlides/notesSlide13.xml"/><Relationship Id="rId5" Type="http://schemas.openxmlformats.org/officeDocument/2006/relationships/slideLayout" Target="../slideLayouts/slideLayout4.xml"/><Relationship Id="rId4" Type="http://schemas.openxmlformats.org/officeDocument/2006/relationships/tags" Target="../tags/tag47.xml"/></Relationships>
</file>

<file path=ppt/slides/_rels/slide14.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notesSlide" Target="../notesSlides/notesSlide14.xml"/><Relationship Id="rId4"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8.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notesSlide" Target="../notesSlides/notesSlide15.xml"/><Relationship Id="rId5" Type="http://schemas.openxmlformats.org/officeDocument/2006/relationships/slideLayout" Target="../slideLayouts/slideLayout3.xml"/><Relationship Id="rId4" Type="http://schemas.openxmlformats.org/officeDocument/2006/relationships/tags" Target="../tags/tag54.xml"/></Relationships>
</file>

<file path=ppt/slides/_rels/slide16.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image" Target="../media/image9.pn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notesSlide" Target="../notesSlides/notesSlide16.xml"/><Relationship Id="rId5" Type="http://schemas.openxmlformats.org/officeDocument/2006/relationships/slideLayout" Target="../slideLayouts/slideLayout3.xml"/><Relationship Id="rId4" Type="http://schemas.openxmlformats.org/officeDocument/2006/relationships/tags" Target="../tags/tag58.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61.xml"/><Relationship Id="rId7" Type="http://schemas.openxmlformats.org/officeDocument/2006/relationships/notesSlide" Target="../notesSlides/notesSlide17.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Layout" Target="../slideLayouts/slideLayout4.xml"/><Relationship Id="rId5" Type="http://schemas.openxmlformats.org/officeDocument/2006/relationships/tags" Target="../tags/tag63.xml"/><Relationship Id="rId4" Type="http://schemas.openxmlformats.org/officeDocument/2006/relationships/tags" Target="../tags/tag62.xml"/></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66.xml"/><Relationship Id="rId7" Type="http://schemas.openxmlformats.org/officeDocument/2006/relationships/notesSlide" Target="../notesSlides/notesSlide18.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slideLayout" Target="../slideLayouts/slideLayout4.xml"/><Relationship Id="rId5" Type="http://schemas.openxmlformats.org/officeDocument/2006/relationships/tags" Target="../tags/tag68.xml"/><Relationship Id="rId4" Type="http://schemas.openxmlformats.org/officeDocument/2006/relationships/tags" Target="../tags/tag67.xml"/></Relationships>
</file>

<file path=ppt/slides/_rels/slide19.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notesSlide" Target="../notesSlides/notesSlide19.xml"/><Relationship Id="rId5" Type="http://schemas.openxmlformats.org/officeDocument/2006/relationships/slideLayout" Target="../slideLayouts/slideLayout4.xml"/><Relationship Id="rId4" Type="http://schemas.openxmlformats.org/officeDocument/2006/relationships/tags" Target="../tags/tag7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20.xml"/><Relationship Id="rId4"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image" Target="../media/image12.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notesSlide" Target="../notesSlides/notesSlide21.xml"/><Relationship Id="rId5" Type="http://schemas.openxmlformats.org/officeDocument/2006/relationships/slideLayout" Target="../slideLayouts/slideLayout4.xml"/><Relationship Id="rId4" Type="http://schemas.openxmlformats.org/officeDocument/2006/relationships/tags" Target="../tags/tag79.xml"/></Relationships>
</file>

<file path=ppt/slides/_rels/slide22.xml.rels><?xml version="1.0" encoding="UTF-8" standalone="yes"?>
<Relationships xmlns="http://schemas.openxmlformats.org/package/2006/relationships"><Relationship Id="rId3" Type="http://schemas.openxmlformats.org/officeDocument/2006/relationships/tags" Target="../tags/tag82.xml"/><Relationship Id="rId7" Type="http://schemas.openxmlformats.org/officeDocument/2006/relationships/image" Target="../media/image13.pn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notesSlide" Target="../notesSlides/notesSlide22.xml"/><Relationship Id="rId5" Type="http://schemas.openxmlformats.org/officeDocument/2006/relationships/slideLayout" Target="../slideLayouts/slideLayout4.xml"/><Relationship Id="rId4" Type="http://schemas.openxmlformats.org/officeDocument/2006/relationships/tags" Target="../tags/tag83.xml"/></Relationships>
</file>

<file path=ppt/slides/_rels/slide23.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image" Target="../media/image14.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notesSlide" Target="../notesSlides/notesSlide23.xml"/><Relationship Id="rId5" Type="http://schemas.openxmlformats.org/officeDocument/2006/relationships/slideLayout" Target="../slideLayouts/slideLayout4.xml"/><Relationship Id="rId4" Type="http://schemas.openxmlformats.org/officeDocument/2006/relationships/tags" Target="../tags/tag87.xml"/></Relationships>
</file>

<file path=ppt/slides/_rels/slide24.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5.png"/><Relationship Id="rId5" Type="http://schemas.openxmlformats.org/officeDocument/2006/relationships/notesSlide" Target="../notesSlides/notesSlide24.xml"/><Relationship Id="rId4"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tags" Target="../tags/tag93.xml"/><Relationship Id="rId7" Type="http://schemas.openxmlformats.org/officeDocument/2006/relationships/image" Target="../media/image16.emf"/><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notesSlide" Target="../notesSlides/notesSlide25.xml"/><Relationship Id="rId5" Type="http://schemas.openxmlformats.org/officeDocument/2006/relationships/slideLayout" Target="../slideLayouts/slideLayout4.xml"/><Relationship Id="rId4" Type="http://schemas.openxmlformats.org/officeDocument/2006/relationships/tags" Target="../tags/tag94.xml"/></Relationships>
</file>

<file path=ppt/slides/_rels/slide26.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17.emf"/><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notesSlide" Target="../notesSlides/notesSlide26.xml"/><Relationship Id="rId5" Type="http://schemas.openxmlformats.org/officeDocument/2006/relationships/slideLayout" Target="../slideLayouts/slideLayout4.xml"/><Relationship Id="rId4" Type="http://schemas.openxmlformats.org/officeDocument/2006/relationships/tags" Target="../tags/tag98.xml"/></Relationships>
</file>

<file path=ppt/slides/_rels/slide27.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notesSlide" Target="../notesSlides/notesSlide27.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slideLayout" Target="../slideLayouts/slideLayout4.xml"/><Relationship Id="rId5" Type="http://schemas.openxmlformats.org/officeDocument/2006/relationships/tags" Target="../tags/tag103.xml"/><Relationship Id="rId4" Type="http://schemas.openxmlformats.org/officeDocument/2006/relationships/tags" Target="../tags/tag102.xml"/></Relationships>
</file>

<file path=ppt/slides/_rels/slide2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106.xml"/><Relationship Id="rId7" Type="http://schemas.openxmlformats.org/officeDocument/2006/relationships/notesSlide" Target="../notesSlides/notesSlide28.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Layout" Target="../slideLayouts/slideLayout4.xml"/><Relationship Id="rId5" Type="http://schemas.openxmlformats.org/officeDocument/2006/relationships/tags" Target="../tags/tag108.xml"/><Relationship Id="rId4" Type="http://schemas.openxmlformats.org/officeDocument/2006/relationships/tags" Target="../tags/tag107.xml"/></Relationships>
</file>

<file path=ppt/slides/_rels/slide29.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19.png"/><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notesSlide" Target="../notesSlides/notesSlide29.xml"/><Relationship Id="rId5" Type="http://schemas.openxmlformats.org/officeDocument/2006/relationships/slideLayout" Target="../slideLayouts/slideLayout4.xml"/><Relationship Id="rId4" Type="http://schemas.openxmlformats.org/officeDocument/2006/relationships/tags" Target="../tags/tag112.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115.xml"/><Relationship Id="rId7" Type="http://schemas.openxmlformats.org/officeDocument/2006/relationships/notesSlide" Target="../notesSlides/notesSlide30.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4.xml"/><Relationship Id="rId5" Type="http://schemas.openxmlformats.org/officeDocument/2006/relationships/tags" Target="../tags/tag117.xml"/><Relationship Id="rId4" Type="http://schemas.openxmlformats.org/officeDocument/2006/relationships/tags" Target="../tags/tag116.xml"/><Relationship Id="rId9"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image" Target="../media/image22.pn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notesSlide" Target="../notesSlides/notesSlide31.xml"/><Relationship Id="rId5" Type="http://schemas.openxmlformats.org/officeDocument/2006/relationships/slideLayout" Target="../slideLayouts/slideLayout4.xml"/><Relationship Id="rId4" Type="http://schemas.openxmlformats.org/officeDocument/2006/relationships/tags" Target="../tags/tag121.xml"/></Relationships>
</file>

<file path=ppt/slides/_rels/slide32.xml.rels><?xml version="1.0" encoding="UTF-8" standalone="yes"?>
<Relationships xmlns="http://schemas.openxmlformats.org/package/2006/relationships"><Relationship Id="rId3" Type="http://schemas.openxmlformats.org/officeDocument/2006/relationships/tags" Target="../tags/tag124.xml"/><Relationship Id="rId7" Type="http://schemas.openxmlformats.org/officeDocument/2006/relationships/image" Target="../media/image23.emf"/><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notesSlide" Target="../notesSlides/notesSlide32.xml"/><Relationship Id="rId5" Type="http://schemas.openxmlformats.org/officeDocument/2006/relationships/slideLayout" Target="../slideLayouts/slideLayout4.xml"/><Relationship Id="rId4" Type="http://schemas.openxmlformats.org/officeDocument/2006/relationships/tags" Target="../tags/tag125.xml"/></Relationships>
</file>

<file path=ppt/slides/_rels/slide33.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24.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notesSlide" Target="../notesSlides/notesSlide33.xml"/><Relationship Id="rId5" Type="http://schemas.openxmlformats.org/officeDocument/2006/relationships/slideLayout" Target="../slideLayouts/slideLayout4.xml"/><Relationship Id="rId4" Type="http://schemas.openxmlformats.org/officeDocument/2006/relationships/tags" Target="../tags/tag129.xml"/></Relationships>
</file>

<file path=ppt/slides/_rels/slide34.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tags" Target="../tags/tag132.xml"/><Relationship Id="rId7" Type="http://schemas.openxmlformats.org/officeDocument/2006/relationships/notesSlide" Target="../notesSlides/notesSlide34.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slideLayout" Target="../slideLayouts/slideLayout4.xml"/><Relationship Id="rId5" Type="http://schemas.openxmlformats.org/officeDocument/2006/relationships/tags" Target="../tags/tag134.xml"/><Relationship Id="rId4" Type="http://schemas.openxmlformats.org/officeDocument/2006/relationships/tags" Target="../tags/tag133.xml"/><Relationship Id="rId9" Type="http://schemas.openxmlformats.org/officeDocument/2006/relationships/image" Target="../media/image26.emf"/></Relationships>
</file>

<file path=ppt/slides/_rels/slide35.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27.png"/><Relationship Id="rId5" Type="http://schemas.openxmlformats.org/officeDocument/2006/relationships/notesSlide" Target="../notesSlides/notesSlide35.xml"/><Relationship Id="rId4"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image" Target="../media/image28.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image" Target="../media/image28.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3.xml"/><Relationship Id="rId1" Type="http://schemas.openxmlformats.org/officeDocument/2006/relationships/tags" Target="../tags/tag142.xml"/><Relationship Id="rId5" Type="http://schemas.openxmlformats.org/officeDocument/2006/relationships/image" Target="../media/image28.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tags" Target="../tags/tag146.xml"/><Relationship Id="rId7" Type="http://schemas.openxmlformats.org/officeDocument/2006/relationships/image" Target="../media/image29.emf"/><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notesSlide" Target="../notesSlides/notesSlide39.xml"/><Relationship Id="rId5" Type="http://schemas.openxmlformats.org/officeDocument/2006/relationships/slideLayout" Target="../slideLayouts/slideLayout4.xml"/><Relationship Id="rId4" Type="http://schemas.openxmlformats.org/officeDocument/2006/relationships/tags" Target="../tags/tag147.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image" Target="../media/image30.emf"/><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notesSlide" Target="../notesSlides/notesSlide40.xml"/><Relationship Id="rId5" Type="http://schemas.openxmlformats.org/officeDocument/2006/relationships/slideLayout" Target="../slideLayouts/slideLayout4.xml"/><Relationship Id="rId4" Type="http://schemas.openxmlformats.org/officeDocument/2006/relationships/tags" Target="../tags/tag151.xml"/></Relationships>
</file>

<file path=ppt/slides/_rels/slide41.xml.rels><?xml version="1.0" encoding="UTF-8" standalone="yes"?>
<Relationships xmlns="http://schemas.openxmlformats.org/package/2006/relationships"><Relationship Id="rId3" Type="http://schemas.openxmlformats.org/officeDocument/2006/relationships/tags" Target="../tags/tag154.xml"/><Relationship Id="rId7" Type="http://schemas.openxmlformats.org/officeDocument/2006/relationships/image" Target="../media/image30.emf"/><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notesSlide" Target="../notesSlides/notesSlide41.xml"/><Relationship Id="rId5" Type="http://schemas.openxmlformats.org/officeDocument/2006/relationships/slideLayout" Target="../slideLayouts/slideLayout4.xml"/><Relationship Id="rId4" Type="http://schemas.openxmlformats.org/officeDocument/2006/relationships/tags" Target="../tags/tag155.xml"/></Relationships>
</file>

<file path=ppt/slides/_rels/slide42.xml.rels><?xml version="1.0" encoding="UTF-8" standalone="yes"?>
<Relationships xmlns="http://schemas.openxmlformats.org/package/2006/relationships"><Relationship Id="rId3" Type="http://schemas.openxmlformats.org/officeDocument/2006/relationships/tags" Target="../tags/tag158.xml"/><Relationship Id="rId7" Type="http://schemas.openxmlformats.org/officeDocument/2006/relationships/image" Target="../media/image31.emf"/><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notesSlide" Target="../notesSlides/notesSlide42.xml"/><Relationship Id="rId5" Type="http://schemas.openxmlformats.org/officeDocument/2006/relationships/slideLayout" Target="../slideLayouts/slideLayout4.xml"/><Relationship Id="rId4" Type="http://schemas.openxmlformats.org/officeDocument/2006/relationships/tags" Target="../tags/tag159.xml"/></Relationships>
</file>

<file path=ppt/slides/_rels/slide43.xml.rels><?xml version="1.0" encoding="UTF-8" standalone="yes"?>
<Relationships xmlns="http://schemas.openxmlformats.org/package/2006/relationships"><Relationship Id="rId3" Type="http://schemas.openxmlformats.org/officeDocument/2006/relationships/tags" Target="../tags/tag162.xml"/><Relationship Id="rId7" Type="http://schemas.openxmlformats.org/officeDocument/2006/relationships/image" Target="../media/image31.emf"/><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notesSlide" Target="../notesSlides/notesSlide43.xml"/><Relationship Id="rId5" Type="http://schemas.openxmlformats.org/officeDocument/2006/relationships/slideLayout" Target="../slideLayouts/slideLayout4.xml"/><Relationship Id="rId4" Type="http://schemas.openxmlformats.org/officeDocument/2006/relationships/tags" Target="../tags/tag163.xml"/></Relationships>
</file>

<file path=ppt/slides/_rels/slide44.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 Id="rId5" Type="http://schemas.openxmlformats.org/officeDocument/2006/relationships/notesSlide" Target="../notesSlides/notesSlide44.xml"/><Relationship Id="rId4"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image" Target="../media/image32.png"/><Relationship Id="rId5" Type="http://schemas.openxmlformats.org/officeDocument/2006/relationships/slideLayout" Target="../slideLayouts/slideLayout4.xml"/><Relationship Id="rId4" Type="http://schemas.openxmlformats.org/officeDocument/2006/relationships/tags" Target="../tags/tag170.xml"/></Relationships>
</file>

<file path=ppt/slides/_rels/slide46.xml.rels><?xml version="1.0" encoding="UTF-8" standalone="yes"?>
<Relationships xmlns="http://schemas.openxmlformats.org/package/2006/relationships"><Relationship Id="rId3" Type="http://schemas.openxmlformats.org/officeDocument/2006/relationships/tags" Target="../tags/tag173.xml"/><Relationship Id="rId7" Type="http://schemas.openxmlformats.org/officeDocument/2006/relationships/image" Target="../media/image33.png"/><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notesSlide" Target="../notesSlides/notesSlide45.xml"/><Relationship Id="rId5" Type="http://schemas.openxmlformats.org/officeDocument/2006/relationships/slideLayout" Target="../slideLayouts/slideLayout4.xml"/><Relationship Id="rId4" Type="http://schemas.openxmlformats.org/officeDocument/2006/relationships/tags" Target="../tags/tag174.xml"/></Relationships>
</file>

<file path=ppt/slides/_rels/slide47.xml.rels><?xml version="1.0" encoding="UTF-8" standalone="yes"?>
<Relationships xmlns="http://schemas.openxmlformats.org/package/2006/relationships"><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 Id="rId5" Type="http://schemas.openxmlformats.org/officeDocument/2006/relationships/notesSlide" Target="../notesSlides/notesSlide46.xml"/><Relationship Id="rId4"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5.xml"/><Relationship Id="rId5" Type="http://schemas.openxmlformats.org/officeDocument/2006/relationships/slideLayout" Target="../slideLayouts/slideLayout3.xml"/><Relationship Id="rId4" Type="http://schemas.openxmlformats.org/officeDocument/2006/relationships/tags" Target="../tags/tag13.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16.xml"/><Relationship Id="rId7" Type="http://schemas.openxmlformats.org/officeDocument/2006/relationships/slideLayout" Target="../slideLayouts/slideLayout3.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notesSlide" Target="../notesSlides/notesSlide7.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Layout" Target="../slideLayouts/slideLayout4.xml"/><Relationship Id="rId5" Type="http://schemas.openxmlformats.org/officeDocument/2006/relationships/tags" Target="../tags/tag24.xml"/><Relationship Id="rId4" Type="http://schemas.openxmlformats.org/officeDocument/2006/relationships/tags" Target="../tags/tag23.xml"/></Relationships>
</file>

<file path=ppt/slides/_rels/slide8.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8.xml"/><Relationship Id="rId5" Type="http://schemas.openxmlformats.org/officeDocument/2006/relationships/slideLayout" Target="../slideLayouts/slideLayout3.xml"/><Relationship Id="rId4" Type="http://schemas.openxmlformats.org/officeDocument/2006/relationships/tags" Target="../tags/tag28.xml"/></Relationships>
</file>

<file path=ppt/slides/_rels/slide9.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9.xml"/><Relationship Id="rId5" Type="http://schemas.openxmlformats.org/officeDocument/2006/relationships/slideLayout" Target="../slideLayouts/slideLayout3.xml"/><Relationship Id="rId4" Type="http://schemas.openxmlformats.org/officeDocument/2006/relationships/tags" Target="../tags/tag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691A0AB-3A56-4C54-81BC-681B31F8F1C8}"/>
              </a:ext>
            </a:extLst>
          </p:cNvPr>
          <p:cNvPicPr>
            <a:picLocks noChangeAspect="1"/>
          </p:cNvPicPr>
          <p:nvPr>
            <p:custDataLst>
              <p:tags r:id="rId1"/>
            </p:custDataLst>
          </p:nvPr>
        </p:nvPicPr>
        <p:blipFill>
          <a:blip r:embed="rId5"/>
          <a:stretch>
            <a:fillRect/>
          </a:stretch>
        </p:blipFill>
        <p:spPr>
          <a:xfrm>
            <a:off x="0" y="0"/>
            <a:ext cx="9144000" cy="7066323"/>
          </a:xfrm>
          <a:prstGeom prst="rect">
            <a:avLst/>
          </a:prstGeom>
        </p:spPr>
      </p:pic>
      <p:sp>
        <p:nvSpPr>
          <p:cNvPr id="12291" name="Espace réservé du numéro de diapositive 4">
            <a:extLst>
              <a:ext uri="{FF2B5EF4-FFF2-40B4-BE49-F238E27FC236}">
                <a16:creationId xmlns:a16="http://schemas.microsoft.com/office/drawing/2014/main" id="{3DE0B87E-3782-49A4-8B13-68424A770534}"/>
              </a:ext>
            </a:extLst>
          </p:cNvPr>
          <p:cNvSpPr>
            <a:spLocks noGrp="1"/>
          </p:cNvSpPr>
          <p:nvPr>
            <p:ph type="sldNum" sz="quarter" idx="14"/>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1DF8C9D-724D-4889-AFC9-F415323754E0}" type="slidenum">
              <a:rPr lang="fr-FR" altLang="fr-FR" smtClean="0">
                <a:latin typeface="Helvetica" panose="020B0604020202020204" pitchFamily="34" charset="0"/>
              </a:rPr>
              <a:pPr/>
              <a:t>1</a:t>
            </a:fld>
            <a:endParaRPr lang="fr-FR" altLang="fr-FR">
              <a:latin typeface="Helvetica" panose="020B0604020202020204" pitchFamily="34" charset="0"/>
            </a:endParaRPr>
          </a:p>
        </p:txBody>
      </p:sp>
    </p:spTree>
    <p:extLst>
      <p:ext uri="{BB962C8B-B14F-4D97-AF65-F5344CB8AC3E}">
        <p14:creationId xmlns:p14="http://schemas.microsoft.com/office/powerpoint/2010/main" val="1085754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p:cNvSpPr txBox="1">
            <a:spLocks/>
          </p:cNvSpPr>
          <p:nvPr>
            <p:custDataLst>
              <p:tags r:id="rId1"/>
            </p:custDataLst>
          </p:nvPr>
        </p:nvSpPr>
        <p:spPr>
          <a:xfrm>
            <a:off x="989013" y="1345515"/>
            <a:ext cx="7824998" cy="588404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3600"/>
              </a:spcAft>
              <a:buNone/>
            </a:pPr>
            <a:r>
              <a:rPr lang="fr-CA" sz="3600" b="1" dirty="0"/>
              <a:t>Les conditions de travail des employés</a:t>
            </a:r>
          </a:p>
          <a:p>
            <a:pPr marL="1252538" indent="-457200">
              <a:spcBef>
                <a:spcPct val="20000"/>
              </a:spcBef>
              <a:spcAft>
                <a:spcPts val="3000"/>
              </a:spcAft>
              <a:buFont typeface="Wingdings" panose="05000000000000000000" pitchFamily="2" charset="2"/>
              <a:buChar char="Ø"/>
              <a:defRPr/>
            </a:pPr>
            <a:r>
              <a:rPr lang="fr-CA" i="1" dirty="0">
                <a:latin typeface="Helvetica" panose="020B0604020202020204" pitchFamily="34" charset="0"/>
              </a:rPr>
              <a:t>Le salaire minimum</a:t>
            </a:r>
          </a:p>
          <a:p>
            <a:pPr marL="1252538" indent="-457200">
              <a:spcBef>
                <a:spcPct val="20000"/>
              </a:spcBef>
              <a:spcAft>
                <a:spcPts val="3000"/>
              </a:spcAft>
              <a:buFont typeface="Wingdings" panose="05000000000000000000" pitchFamily="2" charset="2"/>
              <a:buChar char="Ø"/>
              <a:defRPr/>
            </a:pPr>
            <a:r>
              <a:rPr lang="fr-CA" i="1" dirty="0">
                <a:latin typeface="Helvetica" panose="020B0604020202020204" pitchFamily="34" charset="0"/>
              </a:rPr>
              <a:t>Les heures supplémentaires</a:t>
            </a:r>
          </a:p>
          <a:p>
            <a:pPr marL="1252538" indent="-457200">
              <a:spcBef>
                <a:spcPct val="20000"/>
              </a:spcBef>
              <a:spcAft>
                <a:spcPts val="3000"/>
              </a:spcAft>
              <a:buFont typeface="Wingdings" panose="05000000000000000000" pitchFamily="2" charset="2"/>
              <a:buChar char="Ø"/>
              <a:defRPr/>
            </a:pPr>
            <a:r>
              <a:rPr lang="fr-CA" i="1" dirty="0">
                <a:latin typeface="Helvetica" panose="020B0604020202020204" pitchFamily="34" charset="0"/>
              </a:rPr>
              <a:t>Les vacances</a:t>
            </a:r>
          </a:p>
          <a:p>
            <a:pPr marL="1252538" indent="-457200">
              <a:spcBef>
                <a:spcPct val="20000"/>
              </a:spcBef>
              <a:spcAft>
                <a:spcPts val="3000"/>
              </a:spcAft>
              <a:buFont typeface="Wingdings" panose="05000000000000000000" pitchFamily="2" charset="2"/>
              <a:buChar char="Ø"/>
              <a:defRPr/>
            </a:pPr>
            <a:r>
              <a:rPr lang="fr-CA" i="1" dirty="0">
                <a:latin typeface="Helvetica" panose="020B0604020202020204" pitchFamily="34" charset="0"/>
              </a:rPr>
              <a:t>Les jours fériés</a:t>
            </a:r>
          </a:p>
          <a:p>
            <a:pPr marL="1252538" indent="-457200">
              <a:spcBef>
                <a:spcPct val="20000"/>
              </a:spcBef>
              <a:spcAft>
                <a:spcPts val="3000"/>
              </a:spcAft>
              <a:buFont typeface="Wingdings" panose="05000000000000000000" pitchFamily="2" charset="2"/>
              <a:buChar char="Ø"/>
              <a:defRPr/>
            </a:pPr>
            <a:r>
              <a:rPr lang="fr-CA" i="1" dirty="0">
                <a:latin typeface="Helvetica" panose="020B0604020202020204" pitchFamily="34" charset="0"/>
              </a:rPr>
              <a:t>La santé et la sécurité au travail</a:t>
            </a:r>
          </a:p>
          <a:p>
            <a:pPr marL="0" indent="0">
              <a:buNone/>
            </a:pPr>
            <a:endParaRPr lang="fr-CA" b="1" dirty="0"/>
          </a:p>
          <a:p>
            <a:pPr marL="0" indent="0">
              <a:buNone/>
            </a:pPr>
            <a:endParaRPr lang="fr-CA" sz="2600" b="1" dirty="0"/>
          </a:p>
        </p:txBody>
      </p:sp>
      <p:sp>
        <p:nvSpPr>
          <p:cNvPr id="7" name="Text Placeholder 3"/>
          <p:cNvSpPr txBox="1">
            <a:spLocks/>
          </p:cNvSpPr>
          <p:nvPr>
            <p:custDataLst>
              <p:tags r:id="rId2"/>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8" name="Espace réservé du texte 3">
            <a:extLst>
              <a:ext uri="{FF2B5EF4-FFF2-40B4-BE49-F238E27FC236}">
                <a16:creationId xmlns:a16="http://schemas.microsoft.com/office/drawing/2014/main" id="{3E8DBEF8-56BA-42C6-87F7-EA65A755490E}"/>
              </a:ext>
            </a:extLst>
          </p:cNvPr>
          <p:cNvSpPr txBox="1">
            <a:spLocks/>
          </p:cNvSpPr>
          <p:nvPr>
            <p:custDataLst>
              <p:tags r:id="rId3"/>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ct val="100000"/>
              </a:lnSpc>
              <a:spcBef>
                <a:spcPct val="0"/>
              </a:spcBef>
              <a:spcAft>
                <a:spcPts val="1200"/>
              </a:spcAft>
              <a:buFont typeface="+mj-lt"/>
              <a:buAutoNum type="arabicPeriod" startAt="2"/>
            </a:pPr>
            <a:r>
              <a:rPr lang="fr-CA" altLang="fr-FR" dirty="0">
                <a:solidFill>
                  <a:schemeClr val="bg1">
                    <a:lumMod val="95000"/>
                  </a:schemeClr>
                </a:solidFill>
              </a:rPr>
              <a:t>Le salaire et les conditions de travail</a:t>
            </a:r>
          </a:p>
        </p:txBody>
      </p:sp>
    </p:spTree>
    <p:extLst>
      <p:ext uri="{BB962C8B-B14F-4D97-AF65-F5344CB8AC3E}">
        <p14:creationId xmlns:p14="http://schemas.microsoft.com/office/powerpoint/2010/main" val="1746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4"/>
          <p:cNvSpPr txBox="1">
            <a:spLocks/>
          </p:cNvSpPr>
          <p:nvPr>
            <p:custDataLst>
              <p:tags r:id="rId1"/>
            </p:custDataLst>
          </p:nvPr>
        </p:nvSpPr>
        <p:spPr>
          <a:xfrm>
            <a:off x="989013" y="982109"/>
            <a:ext cx="7604654" cy="1651024"/>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1800" dirty="0"/>
          </a:p>
          <a:p>
            <a:pPr marL="587375" lvl="1" indent="0">
              <a:buClr>
                <a:schemeClr val="accent2">
                  <a:lumMod val="75000"/>
                </a:schemeClr>
              </a:buClr>
              <a:buSzPct val="100000"/>
              <a:buNone/>
            </a:pPr>
            <a:endParaRPr lang="fr-CA" dirty="0"/>
          </a:p>
        </p:txBody>
      </p:sp>
      <p:sp>
        <p:nvSpPr>
          <p:cNvPr id="4" name="Text Placeholder 3"/>
          <p:cNvSpPr txBox="1">
            <a:spLocks/>
          </p:cNvSpPr>
          <p:nvPr>
            <p:custDataLst>
              <p:tags r:id="rId2"/>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8" name="Espace réservé du texte 3">
            <a:extLst>
              <a:ext uri="{FF2B5EF4-FFF2-40B4-BE49-F238E27FC236}">
                <a16:creationId xmlns:a16="http://schemas.microsoft.com/office/drawing/2014/main" id="{9DE68CB8-C505-4EA6-A7EC-F4D228BB2353}"/>
              </a:ext>
            </a:extLst>
          </p:cNvPr>
          <p:cNvSpPr txBox="1">
            <a:spLocks/>
          </p:cNvSpPr>
          <p:nvPr>
            <p:custDataLst>
              <p:tags r:id="rId3"/>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3"/>
            </a:pPr>
            <a:r>
              <a:rPr lang="fr-CA" altLang="fr-FR" dirty="0">
                <a:solidFill>
                  <a:schemeClr val="bg1"/>
                </a:solidFill>
              </a:rPr>
              <a:t>Les retenues salariales </a:t>
            </a:r>
            <a:r>
              <a:rPr lang="fr-CA" altLang="fr-FR" sz="2000" dirty="0">
                <a:solidFill>
                  <a:schemeClr val="tx2">
                    <a:lumMod val="75000"/>
                  </a:schemeClr>
                </a:solidFill>
              </a:rPr>
              <a:t>(</a:t>
            </a:r>
            <a:r>
              <a:rPr lang="fr-CA" altLang="fr-FR" sz="2000" dirty="0">
                <a:solidFill>
                  <a:schemeClr val="accent1">
                    <a:lumMod val="50000"/>
                  </a:schemeClr>
                </a:solidFill>
              </a:rPr>
              <a:t>p</a:t>
            </a:r>
            <a:r>
              <a:rPr lang="fr-CA" altLang="fr-FR" sz="2000" b="1" dirty="0">
                <a:solidFill>
                  <a:schemeClr val="accent1">
                    <a:lumMod val="50000"/>
                  </a:schemeClr>
                </a:solidFill>
              </a:rPr>
              <a:t>. 503</a:t>
            </a:r>
            <a:r>
              <a:rPr lang="fr-CA" altLang="fr-FR" sz="2000" dirty="0">
                <a:solidFill>
                  <a:schemeClr val="accent1">
                    <a:lumMod val="50000"/>
                  </a:schemeClr>
                </a:solidFill>
              </a:rPr>
              <a:t>)</a:t>
            </a:r>
            <a:endParaRPr lang="fr-CA" sz="2000" dirty="0">
              <a:solidFill>
                <a:schemeClr val="accent1">
                  <a:lumMod val="50000"/>
                </a:schemeClr>
              </a:solidFill>
            </a:endParaRPr>
          </a:p>
        </p:txBody>
      </p:sp>
      <p:pic>
        <p:nvPicPr>
          <p:cNvPr id="11" name="Image 10">
            <a:extLst>
              <a:ext uri="{FF2B5EF4-FFF2-40B4-BE49-F238E27FC236}">
                <a16:creationId xmlns:a16="http://schemas.microsoft.com/office/drawing/2014/main" id="{CDBDF1DD-7C5C-4D79-A59F-A7B079791496}"/>
              </a:ext>
            </a:extLst>
          </p:cNvPr>
          <p:cNvPicPr>
            <a:picLocks noChangeAspect="1"/>
          </p:cNvPicPr>
          <p:nvPr>
            <p:custDataLst>
              <p:tags r:id="rId4"/>
            </p:custDataLst>
          </p:nvPr>
        </p:nvPicPr>
        <p:blipFill>
          <a:blip r:embed="rId7"/>
          <a:stretch>
            <a:fillRect/>
          </a:stretch>
        </p:blipFill>
        <p:spPr>
          <a:xfrm>
            <a:off x="851387" y="982109"/>
            <a:ext cx="7962624" cy="5486424"/>
          </a:xfrm>
          <a:prstGeom prst="rect">
            <a:avLst/>
          </a:prstGeom>
        </p:spPr>
      </p:pic>
    </p:spTree>
    <p:extLst>
      <p:ext uri="{BB962C8B-B14F-4D97-AF65-F5344CB8AC3E}">
        <p14:creationId xmlns:p14="http://schemas.microsoft.com/office/powerpoint/2010/main" val="868203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8" name="Espace réservé du texte 3">
            <a:extLst>
              <a:ext uri="{FF2B5EF4-FFF2-40B4-BE49-F238E27FC236}">
                <a16:creationId xmlns:a16="http://schemas.microsoft.com/office/drawing/2014/main" id="{9DE68CB8-C505-4EA6-A7EC-F4D228BB2353}"/>
              </a:ext>
            </a:extLst>
          </p:cNvPr>
          <p:cNvSpPr txBox="1">
            <a:spLocks/>
          </p:cNvSpPr>
          <p:nvPr>
            <p:custDataLst>
              <p:tags r:id="rId2"/>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3"/>
            </a:pPr>
            <a:r>
              <a:rPr lang="fr-CA" altLang="fr-FR" dirty="0">
                <a:solidFill>
                  <a:schemeClr val="bg1"/>
                </a:solidFill>
              </a:rPr>
              <a:t>Les retenues salariales </a:t>
            </a:r>
            <a:r>
              <a:rPr lang="fr-CA" altLang="fr-FR" sz="2000" dirty="0">
                <a:solidFill>
                  <a:srgbClr val="C00000"/>
                </a:solidFill>
              </a:rPr>
              <a:t>(p. 452) </a:t>
            </a:r>
            <a:endParaRPr lang="fr-CA" sz="2000" dirty="0">
              <a:solidFill>
                <a:srgbClr val="C00000"/>
              </a:solidFill>
            </a:endParaRPr>
          </a:p>
        </p:txBody>
      </p:sp>
      <p:pic>
        <p:nvPicPr>
          <p:cNvPr id="5" name="Image 1">
            <a:extLst>
              <a:ext uri="{FF2B5EF4-FFF2-40B4-BE49-F238E27FC236}">
                <a16:creationId xmlns:a16="http://schemas.microsoft.com/office/drawing/2014/main" id="{2DF51992-B600-4058-94A6-EFA1B3A4E6F8}"/>
              </a:ext>
            </a:extLst>
          </p:cNvPr>
          <p:cNvPicPr>
            <a:picLocks noChangeAspect="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989013" y="863600"/>
            <a:ext cx="761312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 coins arrondis 6">
            <a:extLst>
              <a:ext uri="{FF2B5EF4-FFF2-40B4-BE49-F238E27FC236}">
                <a16:creationId xmlns:a16="http://schemas.microsoft.com/office/drawing/2014/main" id="{F1BF36F9-209E-413E-88B2-4FB47C36EDDA}"/>
              </a:ext>
            </a:extLst>
          </p:cNvPr>
          <p:cNvSpPr/>
          <p:nvPr>
            <p:custDataLst>
              <p:tags r:id="rId4"/>
            </p:custDataLst>
          </p:nvPr>
        </p:nvSpPr>
        <p:spPr>
          <a:xfrm>
            <a:off x="7364687" y="1375682"/>
            <a:ext cx="932645" cy="674294"/>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H</a:t>
            </a:r>
          </a:p>
        </p:txBody>
      </p:sp>
    </p:spTree>
    <p:extLst>
      <p:ext uri="{BB962C8B-B14F-4D97-AF65-F5344CB8AC3E}">
        <p14:creationId xmlns:p14="http://schemas.microsoft.com/office/powerpoint/2010/main" val="329555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4" name="Text Placeholder 4">
            <a:extLst>
              <a:ext uri="{FF2B5EF4-FFF2-40B4-BE49-F238E27FC236}">
                <a16:creationId xmlns:a16="http://schemas.microsoft.com/office/drawing/2014/main" id="{84462588-1418-429F-BABD-367EAC9593EC}"/>
              </a:ext>
            </a:extLst>
          </p:cNvPr>
          <p:cNvSpPr txBox="1">
            <a:spLocks/>
          </p:cNvSpPr>
          <p:nvPr>
            <p:custDataLst>
              <p:tags r:id="rId2"/>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tabLst>
                <a:tab pos="1438275" algn="l"/>
              </a:tabLst>
              <a:defRPr/>
            </a:pPr>
            <a:r>
              <a:rPr lang="fr-CA" sz="3200" b="1" dirty="0"/>
              <a:t>Les retenues obligatoires</a:t>
            </a:r>
          </a:p>
        </p:txBody>
      </p:sp>
      <p:pic>
        <p:nvPicPr>
          <p:cNvPr id="7" name="Image 6">
            <a:extLst>
              <a:ext uri="{FF2B5EF4-FFF2-40B4-BE49-F238E27FC236}">
                <a16:creationId xmlns:a16="http://schemas.microsoft.com/office/drawing/2014/main" id="{8803AAD5-6A24-40CD-A376-E0361B864868}"/>
              </a:ext>
            </a:extLst>
          </p:cNvPr>
          <p:cNvPicPr>
            <a:picLocks noChangeAspect="1"/>
          </p:cNvPicPr>
          <p:nvPr>
            <p:custDataLst>
              <p:tags r:id="rId3"/>
            </p:custDataLst>
          </p:nvPr>
        </p:nvPicPr>
        <p:blipFill>
          <a:blip r:embed="rId7"/>
          <a:stretch>
            <a:fillRect/>
          </a:stretch>
        </p:blipFill>
        <p:spPr>
          <a:xfrm>
            <a:off x="690529" y="1642534"/>
            <a:ext cx="7903138" cy="4605866"/>
          </a:xfrm>
          <a:prstGeom prst="rect">
            <a:avLst/>
          </a:prstGeom>
        </p:spPr>
      </p:pic>
      <p:sp>
        <p:nvSpPr>
          <p:cNvPr id="8" name="Espace réservé du texte 3">
            <a:extLst>
              <a:ext uri="{FF2B5EF4-FFF2-40B4-BE49-F238E27FC236}">
                <a16:creationId xmlns:a16="http://schemas.microsoft.com/office/drawing/2014/main" id="{E8BFCFE1-C976-41A5-A7E8-FC0B01A22505}"/>
              </a:ext>
            </a:extLst>
          </p:cNvPr>
          <p:cNvSpPr txBox="1">
            <a:spLocks/>
          </p:cNvSpPr>
          <p:nvPr>
            <p:custDataLst>
              <p:tags r:id="rId4"/>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3"/>
            </a:pPr>
            <a:r>
              <a:rPr lang="fr-CA" altLang="fr-FR" dirty="0">
                <a:solidFill>
                  <a:schemeClr val="bg1"/>
                </a:solidFill>
              </a:rPr>
              <a:t>Les retenues salariales </a:t>
            </a:r>
            <a:r>
              <a:rPr lang="fr-CA" altLang="fr-FR" sz="2000" dirty="0">
                <a:solidFill>
                  <a:schemeClr val="bg1"/>
                </a:solidFill>
              </a:rPr>
              <a:t>(p. </a:t>
            </a:r>
            <a:r>
              <a:rPr lang="fr-CA" altLang="fr-FR" sz="2400" dirty="0">
                <a:solidFill>
                  <a:schemeClr val="accent1">
                    <a:lumMod val="50000"/>
                  </a:schemeClr>
                </a:solidFill>
              </a:rPr>
              <a:t>509</a:t>
            </a:r>
            <a:r>
              <a:rPr lang="fr-CA" altLang="fr-FR" sz="2000" dirty="0">
                <a:solidFill>
                  <a:schemeClr val="bg1"/>
                </a:solidFill>
              </a:rPr>
              <a:t> ou </a:t>
            </a:r>
            <a:r>
              <a:rPr lang="fr-CA" altLang="fr-FR" sz="2400" dirty="0">
                <a:solidFill>
                  <a:srgbClr val="C00000"/>
                </a:solidFill>
              </a:rPr>
              <a:t>457</a:t>
            </a:r>
            <a:r>
              <a:rPr lang="fr-CA" altLang="fr-FR" sz="2000" dirty="0">
                <a:solidFill>
                  <a:schemeClr val="bg1"/>
                </a:solidFill>
              </a:rPr>
              <a:t>) </a:t>
            </a:r>
            <a:endParaRPr lang="fr-CA" sz="2000" dirty="0">
              <a:solidFill>
                <a:schemeClr val="bg1"/>
              </a:solidFill>
            </a:endParaRPr>
          </a:p>
        </p:txBody>
      </p:sp>
    </p:spTree>
    <p:extLst>
      <p:ext uri="{BB962C8B-B14F-4D97-AF65-F5344CB8AC3E}">
        <p14:creationId xmlns:p14="http://schemas.microsoft.com/office/powerpoint/2010/main" val="1926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8" name="Espace réservé du texte 3">
            <a:extLst>
              <a:ext uri="{FF2B5EF4-FFF2-40B4-BE49-F238E27FC236}">
                <a16:creationId xmlns:a16="http://schemas.microsoft.com/office/drawing/2014/main" id="{9DE68CB8-C505-4EA6-A7EC-F4D228BB2353}"/>
              </a:ext>
            </a:extLst>
          </p:cNvPr>
          <p:cNvSpPr txBox="1">
            <a:spLocks/>
          </p:cNvSpPr>
          <p:nvPr>
            <p:custDataLst>
              <p:tags r:id="rId2"/>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3"/>
            </a:pPr>
            <a:r>
              <a:rPr lang="fr-CA" altLang="fr-FR" dirty="0">
                <a:solidFill>
                  <a:schemeClr val="bg1"/>
                </a:solidFill>
              </a:rPr>
              <a:t>Les retenues salariales </a:t>
            </a:r>
            <a:endParaRPr lang="fr-CA" dirty="0">
              <a:solidFill>
                <a:schemeClr val="bg1"/>
              </a:solidFill>
            </a:endParaRPr>
          </a:p>
        </p:txBody>
      </p:sp>
      <p:sp>
        <p:nvSpPr>
          <p:cNvPr id="6" name="Espace réservé du contenu 2">
            <a:extLst>
              <a:ext uri="{FF2B5EF4-FFF2-40B4-BE49-F238E27FC236}">
                <a16:creationId xmlns:a16="http://schemas.microsoft.com/office/drawing/2014/main" id="{190BCBCF-2F56-4599-A03A-C62993ECE0E9}"/>
              </a:ext>
            </a:extLst>
          </p:cNvPr>
          <p:cNvSpPr txBox="1">
            <a:spLocks/>
          </p:cNvSpPr>
          <p:nvPr>
            <p:custDataLst>
              <p:tags r:id="rId3"/>
            </p:custDataLst>
          </p:nvPr>
        </p:nvSpPr>
        <p:spPr bwMode="auto">
          <a:xfrm>
            <a:off x="791105" y="961231"/>
            <a:ext cx="7881937" cy="4935537"/>
          </a:xfrm>
          <a:prstGeom prst="rect">
            <a:avLst/>
          </a:prstGeom>
          <a:noFill/>
          <a:ln w="9525">
            <a:noFill/>
            <a:miter lim="800000"/>
            <a:headEnd/>
            <a:tailEnd/>
          </a:ln>
        </p:spPr>
        <p:txBody>
          <a:bodyPr/>
          <a:lstStyle/>
          <a:p>
            <a:pPr>
              <a:spcAft>
                <a:spcPts val="2400"/>
              </a:spcAft>
              <a:tabLst>
                <a:tab pos="1438275" algn="l"/>
              </a:tabLst>
              <a:defRPr/>
            </a:pPr>
            <a:r>
              <a:rPr lang="fr-CA" sz="3200" b="1" dirty="0"/>
              <a:t>Les retenues obligatoires</a:t>
            </a:r>
          </a:p>
          <a:p>
            <a:pPr marL="342900" indent="-342900" eaLnBrk="1" hangingPunct="1">
              <a:spcAft>
                <a:spcPts val="600"/>
              </a:spcAft>
              <a:buFont typeface="Wingdings" pitchFamily="2" charset="2"/>
              <a:buChar char="Ø"/>
              <a:tabLst>
                <a:tab pos="1438275" algn="l"/>
              </a:tabLst>
              <a:defRPr/>
            </a:pPr>
            <a:r>
              <a:rPr lang="fr-CA" sz="2400" b="1" dirty="0">
                <a:latin typeface="Helvetica" charset="0"/>
              </a:rPr>
              <a:t>L</a:t>
            </a:r>
            <a:r>
              <a:rPr lang="fr-CA" altLang="fr-FR" sz="2400" b="1" dirty="0">
                <a:latin typeface="Helvetica" charset="0"/>
              </a:rPr>
              <a:t>’</a:t>
            </a:r>
            <a:r>
              <a:rPr lang="fr-CA" sz="2400" b="1" dirty="0">
                <a:latin typeface="Helvetica" charset="0"/>
              </a:rPr>
              <a:t>impôt fédéral et provincial sur le revenu</a:t>
            </a:r>
          </a:p>
          <a:p>
            <a:pPr marL="742950" lvl="1" indent="-285750">
              <a:spcBef>
                <a:spcPct val="20000"/>
              </a:spcBef>
              <a:buFont typeface="Arial" pitchFamily="34" charset="0"/>
              <a:buChar char="•"/>
              <a:tabLst>
                <a:tab pos="1438275" algn="l"/>
              </a:tabLst>
              <a:defRPr/>
            </a:pPr>
            <a:r>
              <a:rPr lang="fr-CA" sz="2000" dirty="0">
                <a:latin typeface="Helvetica" charset="0"/>
              </a:rPr>
              <a:t>Retenues en vue de payer les montants dus par la déclaration d’impôt de fin d’année. </a:t>
            </a:r>
          </a:p>
          <a:p>
            <a:pPr lvl="1">
              <a:spcAft>
                <a:spcPts val="600"/>
              </a:spcAft>
              <a:tabLst>
                <a:tab pos="1438275" algn="l"/>
              </a:tabLst>
              <a:defRPr/>
            </a:pPr>
            <a:endParaRPr lang="en-CA" sz="2400" dirty="0">
              <a:latin typeface="Helvetica" charset="0"/>
            </a:endParaRPr>
          </a:p>
          <a:p>
            <a:pPr marL="342900" indent="-342900" eaLnBrk="1" hangingPunct="1">
              <a:spcAft>
                <a:spcPts val="600"/>
              </a:spcAft>
              <a:buFont typeface="Wingdings" pitchFamily="2" charset="2"/>
              <a:buChar char="Ø"/>
              <a:defRPr/>
            </a:pPr>
            <a:r>
              <a:rPr lang="fr-CA" sz="2400" b="1" dirty="0">
                <a:latin typeface="Helvetica" charset="0"/>
              </a:rPr>
              <a:t>Exemptions personnelles calculées avec :</a:t>
            </a:r>
            <a:endParaRPr lang="fr-CA" sz="2000" dirty="0">
              <a:latin typeface="Helvetica" charset="0"/>
            </a:endParaRPr>
          </a:p>
          <a:p>
            <a:pPr marL="800100" lvl="1" indent="-342900">
              <a:spcAft>
                <a:spcPts val="600"/>
              </a:spcAft>
              <a:buFont typeface="Arial" pitchFamily="34" charset="0"/>
              <a:buChar char="•"/>
              <a:defRPr/>
            </a:pPr>
            <a:r>
              <a:rPr lang="fr-CA" sz="2400" dirty="0">
                <a:latin typeface="Helvetica" charset="0"/>
              </a:rPr>
              <a:t>TD1 (fédéral) </a:t>
            </a:r>
            <a:r>
              <a:rPr lang="fr-CA" sz="1600" u="sng" dirty="0">
                <a:latin typeface="Helvetica" panose="020B0604020202020204" pitchFamily="34" charset="0"/>
              </a:rPr>
              <a:t>(</a:t>
            </a:r>
            <a:r>
              <a:rPr lang="fr-CA" altLang="fr-FR" sz="1600" dirty="0">
                <a:latin typeface="Tahoma" panose="020B0604030504040204" pitchFamily="34" charset="0"/>
                <a:cs typeface="Tahoma" panose="020B0604030504040204" pitchFamily="34" charset="0"/>
              </a:rPr>
              <a:t>p. </a:t>
            </a:r>
            <a:r>
              <a:rPr lang="fr-CA" altLang="fr-FR" sz="1600" b="1" u="sng" dirty="0">
                <a:solidFill>
                  <a:schemeClr val="tx2"/>
                </a:solidFill>
                <a:latin typeface="Helvetica" panose="020B0604020202020204" pitchFamily="34" charset="0"/>
              </a:rPr>
              <a:t>494-495</a:t>
            </a:r>
            <a:r>
              <a:rPr lang="en-CA" altLang="fr-FR" sz="1600" dirty="0">
                <a:solidFill>
                  <a:srgbClr val="C00000"/>
                </a:solidFill>
                <a:latin typeface="Helvetica" panose="020B0604020202020204" pitchFamily="34" charset="0"/>
              </a:rPr>
              <a:t> </a:t>
            </a:r>
            <a:r>
              <a:rPr lang="en-CA" altLang="fr-FR" sz="1600" dirty="0" err="1">
                <a:latin typeface="Helvetica" panose="020B0604020202020204" pitchFamily="34" charset="0"/>
              </a:rPr>
              <a:t>ou</a:t>
            </a:r>
            <a:r>
              <a:rPr lang="en-CA" altLang="fr-FR" sz="1600" dirty="0">
                <a:solidFill>
                  <a:srgbClr val="C00000"/>
                </a:solidFill>
                <a:latin typeface="Helvetica" panose="020B0604020202020204" pitchFamily="34" charset="0"/>
              </a:rPr>
              <a:t> </a:t>
            </a:r>
            <a:r>
              <a:rPr lang="en-CA" altLang="fr-FR" sz="1600" b="1" u="sng" dirty="0">
                <a:solidFill>
                  <a:srgbClr val="C00000"/>
                </a:solidFill>
                <a:latin typeface="Helvetica" panose="020B0604020202020204" pitchFamily="34" charset="0"/>
              </a:rPr>
              <a:t>514</a:t>
            </a:r>
            <a:r>
              <a:rPr lang="en-CA" altLang="fr-FR" sz="1600" u="sng" dirty="0">
                <a:latin typeface="Helvetica" panose="020B0604020202020204" pitchFamily="34" charset="0"/>
              </a:rPr>
              <a:t>)</a:t>
            </a:r>
            <a:endParaRPr lang="fr-CA" sz="1600" dirty="0">
              <a:latin typeface="Helvetica" charset="0"/>
            </a:endParaRPr>
          </a:p>
          <a:p>
            <a:pPr marL="800100" lvl="1" indent="-342900">
              <a:spcAft>
                <a:spcPts val="600"/>
              </a:spcAft>
              <a:buFont typeface="Arial" pitchFamily="34" charset="0"/>
              <a:buChar char="•"/>
              <a:defRPr/>
            </a:pPr>
            <a:r>
              <a:rPr lang="fr-CA" sz="2400" dirty="0">
                <a:latin typeface="Helvetica" charset="0"/>
              </a:rPr>
              <a:t>TP-1015.3 (provincial) </a:t>
            </a:r>
            <a:r>
              <a:rPr lang="fr-CA" sz="1600" u="sng" dirty="0">
                <a:latin typeface="Helvetica" panose="020B0604020202020204" pitchFamily="34" charset="0"/>
              </a:rPr>
              <a:t>(</a:t>
            </a:r>
            <a:r>
              <a:rPr lang="fr-CA" altLang="fr-FR" sz="1600" dirty="0">
                <a:latin typeface="Tahoma" panose="020B0604030504040204" pitchFamily="34" charset="0"/>
                <a:cs typeface="Tahoma" panose="020B0604030504040204" pitchFamily="34" charset="0"/>
              </a:rPr>
              <a:t>p. </a:t>
            </a:r>
            <a:r>
              <a:rPr lang="fr-CA" altLang="fr-FR" sz="1600" b="1" u="sng" dirty="0">
                <a:solidFill>
                  <a:schemeClr val="tx2"/>
                </a:solidFill>
                <a:latin typeface="Helvetica" panose="020B0604020202020204" pitchFamily="34" charset="0"/>
              </a:rPr>
              <a:t>496</a:t>
            </a:r>
            <a:r>
              <a:rPr lang="en-CA" altLang="fr-FR" sz="1600" dirty="0">
                <a:solidFill>
                  <a:srgbClr val="C00000"/>
                </a:solidFill>
                <a:latin typeface="Helvetica" panose="020B0604020202020204" pitchFamily="34" charset="0"/>
              </a:rPr>
              <a:t> </a:t>
            </a:r>
            <a:r>
              <a:rPr lang="en-CA" altLang="fr-FR" sz="1600" dirty="0" err="1">
                <a:latin typeface="Helvetica" panose="020B0604020202020204" pitchFamily="34" charset="0"/>
              </a:rPr>
              <a:t>ou</a:t>
            </a:r>
            <a:r>
              <a:rPr lang="en-CA" altLang="fr-FR" sz="1600" dirty="0">
                <a:solidFill>
                  <a:srgbClr val="C00000"/>
                </a:solidFill>
                <a:latin typeface="Helvetica" panose="020B0604020202020204" pitchFamily="34" charset="0"/>
              </a:rPr>
              <a:t> </a:t>
            </a:r>
            <a:r>
              <a:rPr lang="en-CA" altLang="fr-FR" sz="1600" b="1" u="sng" dirty="0">
                <a:solidFill>
                  <a:srgbClr val="C00000"/>
                </a:solidFill>
                <a:latin typeface="Helvetica" panose="020B0604020202020204" pitchFamily="34" charset="0"/>
              </a:rPr>
              <a:t>517</a:t>
            </a:r>
            <a:r>
              <a:rPr lang="en-CA" altLang="fr-FR" sz="1600" u="sng" dirty="0">
                <a:latin typeface="Helvetica" panose="020B0604020202020204" pitchFamily="34" charset="0"/>
              </a:rPr>
              <a:t>)</a:t>
            </a:r>
            <a:endParaRPr lang="fr-CA" sz="1600" dirty="0">
              <a:latin typeface="Helvetica" charset="0"/>
            </a:endParaRPr>
          </a:p>
          <a:p>
            <a:pPr lvl="1">
              <a:spcBef>
                <a:spcPct val="20000"/>
              </a:spcBef>
              <a:tabLst>
                <a:tab pos="1438275" algn="l"/>
              </a:tabLst>
              <a:defRPr/>
            </a:pPr>
            <a:endParaRPr lang="fr-CA" sz="2000" dirty="0">
              <a:latin typeface="Helvetica" charset="0"/>
            </a:endParaRPr>
          </a:p>
          <a:p>
            <a:pPr marL="285750" indent="-342900">
              <a:spcAft>
                <a:spcPts val="600"/>
              </a:spcAft>
              <a:buFont typeface="Wingdings" pitchFamily="2" charset="2"/>
              <a:buChar char="Ø"/>
              <a:tabLst>
                <a:tab pos="1438275" algn="l"/>
              </a:tabLst>
              <a:defRPr/>
            </a:pPr>
            <a:r>
              <a:rPr lang="fr-CA" sz="2400" b="1" dirty="0">
                <a:latin typeface="Helvetica" charset="0"/>
              </a:rPr>
              <a:t>Le revenu imposable est calculé :</a:t>
            </a:r>
          </a:p>
          <a:p>
            <a:pPr marL="800100" lvl="1" indent="-342900">
              <a:spcAft>
                <a:spcPts val="600"/>
              </a:spcAft>
              <a:buFont typeface="Arial" pitchFamily="34" charset="0"/>
              <a:buChar char="•"/>
              <a:tabLst>
                <a:tab pos="1168400" algn="l"/>
              </a:tabLst>
              <a:defRPr/>
            </a:pPr>
            <a:r>
              <a:rPr lang="fr-CA" sz="2000" dirty="0">
                <a:latin typeface="Helvetica" charset="0"/>
              </a:rPr>
              <a:t>Fédéral :      Brut – (Cotisation retraite + syndicales)</a:t>
            </a:r>
          </a:p>
          <a:p>
            <a:pPr marL="800100" lvl="1" indent="-342900">
              <a:spcAft>
                <a:spcPts val="600"/>
              </a:spcAft>
              <a:buFont typeface="Arial" pitchFamily="34" charset="0"/>
              <a:buChar char="•"/>
              <a:tabLst>
                <a:tab pos="1438275" algn="l"/>
              </a:tabLst>
              <a:defRPr/>
            </a:pPr>
            <a:r>
              <a:rPr lang="fr-CA" sz="2000" dirty="0">
                <a:latin typeface="Helvetica" charset="0"/>
              </a:rPr>
              <a:t>Provincial :  Brut – (Cotisation régime de retraite)</a:t>
            </a:r>
          </a:p>
          <a:p>
            <a:pPr marL="800100" lvl="1" indent="-342900" eaLnBrk="1" hangingPunct="1">
              <a:spcAft>
                <a:spcPts val="600"/>
              </a:spcAft>
              <a:buFont typeface="Arial" pitchFamily="34" charset="0"/>
              <a:buChar char="•"/>
              <a:defRPr/>
            </a:pPr>
            <a:endParaRPr lang="fr-CA" sz="2400" dirty="0">
              <a:latin typeface="Helvetica" charset="0"/>
            </a:endParaRPr>
          </a:p>
          <a:p>
            <a:pPr marL="800100" lvl="1" indent="-342900">
              <a:spcAft>
                <a:spcPts val="600"/>
              </a:spcAft>
              <a:buFont typeface="Arial" pitchFamily="34" charset="0"/>
              <a:buChar char="•"/>
              <a:tabLst>
                <a:tab pos="1438275" algn="l"/>
              </a:tabLst>
              <a:defRPr/>
            </a:pPr>
            <a:endParaRPr lang="fr-CA" sz="2400" dirty="0">
              <a:latin typeface="Helvetica" charset="0"/>
            </a:endParaRPr>
          </a:p>
          <a:p>
            <a:pPr marL="285750" indent="-285750">
              <a:spcBef>
                <a:spcPct val="20000"/>
              </a:spcBef>
              <a:buFont typeface="Wingdings" pitchFamily="2" charset="2"/>
              <a:buChar char="Ø"/>
              <a:tabLst>
                <a:tab pos="1438275" algn="l"/>
              </a:tabLst>
              <a:defRPr/>
            </a:pPr>
            <a:endParaRPr lang="fr-CA" sz="2000" dirty="0">
              <a:latin typeface="Helvetica" charset="0"/>
            </a:endParaRPr>
          </a:p>
        </p:txBody>
      </p:sp>
    </p:spTree>
    <p:extLst>
      <p:ext uri="{BB962C8B-B14F-4D97-AF65-F5344CB8AC3E}">
        <p14:creationId xmlns:p14="http://schemas.microsoft.com/office/powerpoint/2010/main" val="1367001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500"/>
                                        <p:tgtEl>
                                          <p:spTgt spid="6">
                                            <p:txEl>
                                              <p:pRg st="4" end="4"/>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5" end="5"/>
                                            </p:txEl>
                                          </p:spTgt>
                                        </p:tgtEl>
                                        <p:attrNameLst>
                                          <p:attrName>style.visibility</p:attrName>
                                        </p:attrNameLst>
                                      </p:cBhvr>
                                      <p:to>
                                        <p:strVal val="visible"/>
                                      </p:to>
                                    </p:set>
                                    <p:animEffect transition="in" filter="fade">
                                      <p:cBhvr>
                                        <p:cTn id="10" dur="500"/>
                                        <p:tgtEl>
                                          <p:spTgt spid="6">
                                            <p:txEl>
                                              <p:pRg st="5" end="5"/>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6" end="6"/>
                                            </p:txEl>
                                          </p:spTgt>
                                        </p:tgtEl>
                                        <p:attrNameLst>
                                          <p:attrName>style.visibility</p:attrName>
                                        </p:attrNameLst>
                                      </p:cBhvr>
                                      <p:to>
                                        <p:strVal val="visible"/>
                                      </p:to>
                                    </p:set>
                                    <p:animEffect transition="in" filter="fade">
                                      <p:cBhvr>
                                        <p:cTn id="13" dur="500"/>
                                        <p:tgtEl>
                                          <p:spTgt spid="6">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xEl>
                                              <p:pRg st="8" end="8"/>
                                            </p:txEl>
                                          </p:spTgt>
                                        </p:tgtEl>
                                        <p:attrNameLst>
                                          <p:attrName>style.visibility</p:attrName>
                                        </p:attrNameLst>
                                      </p:cBhvr>
                                      <p:to>
                                        <p:strVal val="visible"/>
                                      </p:to>
                                    </p:set>
                                    <p:animEffect transition="in" filter="fade">
                                      <p:cBhvr>
                                        <p:cTn id="18" dur="500"/>
                                        <p:tgtEl>
                                          <p:spTgt spid="6">
                                            <p:txEl>
                                              <p:pRg st="8" end="8"/>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9" end="9"/>
                                            </p:txEl>
                                          </p:spTgt>
                                        </p:tgtEl>
                                        <p:attrNameLst>
                                          <p:attrName>style.visibility</p:attrName>
                                        </p:attrNameLst>
                                      </p:cBhvr>
                                      <p:to>
                                        <p:strVal val="visible"/>
                                      </p:to>
                                    </p:set>
                                    <p:animEffect transition="in" filter="fade">
                                      <p:cBhvr>
                                        <p:cTn id="21" dur="500"/>
                                        <p:tgtEl>
                                          <p:spTgt spid="6">
                                            <p:txEl>
                                              <p:pRg st="9" end="9"/>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10" end="10"/>
                                            </p:txEl>
                                          </p:spTgt>
                                        </p:tgtEl>
                                        <p:attrNameLst>
                                          <p:attrName>style.visibility</p:attrName>
                                        </p:attrNameLst>
                                      </p:cBhvr>
                                      <p:to>
                                        <p:strVal val="visible"/>
                                      </p:to>
                                    </p:set>
                                    <p:animEffect transition="in" filter="fade">
                                      <p:cBhvr>
                                        <p:cTn id="24"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bldLvl="3"/>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p:cNvSpPr txBox="1">
            <a:spLocks/>
          </p:cNvSpPr>
          <p:nvPr>
            <p:custDataLst>
              <p:tags r:id="rId1"/>
            </p:custDataLst>
          </p:nvPr>
        </p:nvSpPr>
        <p:spPr>
          <a:xfrm>
            <a:off x="989013" y="939576"/>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lvl="7" indent="0" algn="ctr" defTabSz="1703388">
              <a:lnSpc>
                <a:spcPct val="100000"/>
              </a:lnSpc>
              <a:spcBef>
                <a:spcPts val="0"/>
              </a:spcBef>
              <a:spcAft>
                <a:spcPts val="1200"/>
              </a:spcAft>
              <a:buSzPct val="100000"/>
              <a:buNone/>
              <a:defRPr/>
            </a:pPr>
            <a:r>
              <a:rPr lang="fr-CA" altLang="fr-FR" sz="2600" b="1" dirty="0"/>
              <a:t>Les codes de retenues</a:t>
            </a:r>
            <a:r>
              <a:rPr lang="fr-CA" b="1" dirty="0"/>
              <a:t> </a:t>
            </a:r>
          </a:p>
        </p:txBody>
      </p:sp>
      <p:sp>
        <p:nvSpPr>
          <p:cNvPr id="7" name="Text Placeholder 3"/>
          <p:cNvSpPr txBox="1">
            <a:spLocks/>
          </p:cNvSpPr>
          <p:nvPr>
            <p:custDataLst>
              <p:tags r:id="rId2"/>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pic>
        <p:nvPicPr>
          <p:cNvPr id="9" name="Image 8">
            <a:extLst>
              <a:ext uri="{FF2B5EF4-FFF2-40B4-BE49-F238E27FC236}">
                <a16:creationId xmlns:a16="http://schemas.microsoft.com/office/drawing/2014/main" id="{64090D81-3F5D-41D6-8DBE-8CC8FBD2D9EC}"/>
              </a:ext>
            </a:extLst>
          </p:cNvPr>
          <p:cNvPicPr>
            <a:picLocks noChangeAspect="1"/>
          </p:cNvPicPr>
          <p:nvPr>
            <p:custDataLst>
              <p:tags r:id="rId3"/>
            </p:custDataLst>
          </p:nvPr>
        </p:nvPicPr>
        <p:blipFill>
          <a:blip r:embed="rId7"/>
          <a:stretch>
            <a:fillRect/>
          </a:stretch>
        </p:blipFill>
        <p:spPr>
          <a:xfrm>
            <a:off x="989010" y="1574800"/>
            <a:ext cx="7763771" cy="4775200"/>
          </a:xfrm>
          <a:prstGeom prst="rect">
            <a:avLst/>
          </a:prstGeom>
        </p:spPr>
      </p:pic>
      <p:sp>
        <p:nvSpPr>
          <p:cNvPr id="10" name="Espace réservé du texte 3">
            <a:extLst>
              <a:ext uri="{FF2B5EF4-FFF2-40B4-BE49-F238E27FC236}">
                <a16:creationId xmlns:a16="http://schemas.microsoft.com/office/drawing/2014/main" id="{9BEC958C-C4BD-4D7E-84FC-191B3CE42B47}"/>
              </a:ext>
            </a:extLst>
          </p:cNvPr>
          <p:cNvSpPr txBox="1">
            <a:spLocks/>
          </p:cNvSpPr>
          <p:nvPr>
            <p:custDataLst>
              <p:tags r:id="rId4"/>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3"/>
            </a:pPr>
            <a:r>
              <a:rPr lang="fr-CA" altLang="fr-FR" dirty="0">
                <a:solidFill>
                  <a:schemeClr val="bg1"/>
                </a:solidFill>
              </a:rPr>
              <a:t>Les retenues salariales (p. </a:t>
            </a:r>
            <a:r>
              <a:rPr lang="fr-CA" altLang="fr-FR" sz="3200" dirty="0">
                <a:solidFill>
                  <a:schemeClr val="accent1">
                    <a:lumMod val="50000"/>
                  </a:schemeClr>
                </a:solidFill>
              </a:rPr>
              <a:t>497</a:t>
            </a:r>
            <a:r>
              <a:rPr lang="fr-CA" altLang="fr-FR" dirty="0">
                <a:solidFill>
                  <a:schemeClr val="bg1"/>
                </a:solidFill>
              </a:rPr>
              <a:t> ou </a:t>
            </a:r>
            <a:r>
              <a:rPr lang="fr-CA" altLang="fr-FR" sz="3200" dirty="0">
                <a:solidFill>
                  <a:srgbClr val="C00000"/>
                </a:solidFill>
              </a:rPr>
              <a:t>516</a:t>
            </a:r>
            <a:r>
              <a:rPr lang="fr-CA" altLang="fr-FR" dirty="0">
                <a:solidFill>
                  <a:schemeClr val="bg1"/>
                </a:solidFill>
              </a:rPr>
              <a:t>) </a:t>
            </a:r>
            <a:endParaRPr lang="fr-CA" dirty="0">
              <a:solidFill>
                <a:schemeClr val="bg1"/>
              </a:solidFill>
            </a:endParaRPr>
          </a:p>
        </p:txBody>
      </p:sp>
    </p:spTree>
    <p:extLst>
      <p:ext uri="{BB962C8B-B14F-4D97-AF65-F5344CB8AC3E}">
        <p14:creationId xmlns:p14="http://schemas.microsoft.com/office/powerpoint/2010/main" val="379020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p:cNvSpPr txBox="1">
            <a:spLocks/>
          </p:cNvSpPr>
          <p:nvPr>
            <p:custDataLst>
              <p:tags r:id="rId1"/>
            </p:custDataLst>
          </p:nvPr>
        </p:nvSpPr>
        <p:spPr>
          <a:xfrm>
            <a:off x="989013" y="939576"/>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lvl="7" indent="0" algn="ctr" defTabSz="1703388">
              <a:lnSpc>
                <a:spcPct val="100000"/>
              </a:lnSpc>
              <a:spcBef>
                <a:spcPts val="0"/>
              </a:spcBef>
              <a:spcAft>
                <a:spcPts val="1200"/>
              </a:spcAft>
              <a:buSzPct val="100000"/>
              <a:buNone/>
              <a:defRPr/>
            </a:pPr>
            <a:r>
              <a:rPr lang="fr-CA" altLang="fr-FR" sz="2600" b="1" dirty="0"/>
              <a:t>Les codes de retenues</a:t>
            </a:r>
            <a:r>
              <a:rPr lang="fr-CA" b="1" dirty="0"/>
              <a:t> </a:t>
            </a:r>
          </a:p>
          <a:p>
            <a:pPr marL="0" indent="0">
              <a:buNone/>
            </a:pPr>
            <a:r>
              <a:rPr lang="fr-CA" b="1" dirty="0"/>
              <a:t> </a:t>
            </a:r>
          </a:p>
        </p:txBody>
      </p:sp>
      <p:sp>
        <p:nvSpPr>
          <p:cNvPr id="7" name="Text Placeholder 3"/>
          <p:cNvSpPr txBox="1">
            <a:spLocks/>
          </p:cNvSpPr>
          <p:nvPr>
            <p:custDataLst>
              <p:tags r:id="rId2"/>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pic>
        <p:nvPicPr>
          <p:cNvPr id="2" name="Image 1">
            <a:extLst>
              <a:ext uri="{FF2B5EF4-FFF2-40B4-BE49-F238E27FC236}">
                <a16:creationId xmlns:a16="http://schemas.microsoft.com/office/drawing/2014/main" id="{0CF8255C-F17D-4968-8E7B-8FDCEBF19270}"/>
              </a:ext>
            </a:extLst>
          </p:cNvPr>
          <p:cNvPicPr>
            <a:picLocks noChangeAspect="1"/>
          </p:cNvPicPr>
          <p:nvPr>
            <p:custDataLst>
              <p:tags r:id="rId3"/>
            </p:custDataLst>
          </p:nvPr>
        </p:nvPicPr>
        <p:blipFill>
          <a:blip r:embed="rId7"/>
          <a:stretch>
            <a:fillRect/>
          </a:stretch>
        </p:blipFill>
        <p:spPr>
          <a:xfrm>
            <a:off x="752703" y="1524199"/>
            <a:ext cx="7973679" cy="4537934"/>
          </a:xfrm>
          <a:prstGeom prst="rect">
            <a:avLst/>
          </a:prstGeom>
        </p:spPr>
      </p:pic>
      <p:sp>
        <p:nvSpPr>
          <p:cNvPr id="8" name="Espace réservé du texte 3">
            <a:extLst>
              <a:ext uri="{FF2B5EF4-FFF2-40B4-BE49-F238E27FC236}">
                <a16:creationId xmlns:a16="http://schemas.microsoft.com/office/drawing/2014/main" id="{79F6825F-9A23-4413-9F70-35701DB9FD08}"/>
              </a:ext>
            </a:extLst>
          </p:cNvPr>
          <p:cNvSpPr txBox="1">
            <a:spLocks/>
          </p:cNvSpPr>
          <p:nvPr>
            <p:custDataLst>
              <p:tags r:id="rId4"/>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3"/>
            </a:pPr>
            <a:r>
              <a:rPr lang="fr-CA" altLang="fr-FR" dirty="0">
                <a:solidFill>
                  <a:schemeClr val="bg1"/>
                </a:solidFill>
              </a:rPr>
              <a:t>Les retenues salariales (p. </a:t>
            </a:r>
            <a:r>
              <a:rPr lang="fr-CA" altLang="fr-FR" sz="3200" dirty="0">
                <a:solidFill>
                  <a:schemeClr val="accent1">
                    <a:lumMod val="50000"/>
                  </a:schemeClr>
                </a:solidFill>
              </a:rPr>
              <a:t>497</a:t>
            </a:r>
            <a:r>
              <a:rPr lang="fr-CA" altLang="fr-FR" dirty="0">
                <a:solidFill>
                  <a:schemeClr val="bg1"/>
                </a:solidFill>
              </a:rPr>
              <a:t> ou </a:t>
            </a:r>
            <a:r>
              <a:rPr lang="fr-CA" altLang="fr-FR" sz="3200" dirty="0">
                <a:solidFill>
                  <a:srgbClr val="C00000"/>
                </a:solidFill>
              </a:rPr>
              <a:t>518</a:t>
            </a:r>
            <a:r>
              <a:rPr lang="fr-CA" altLang="fr-FR" dirty="0">
                <a:solidFill>
                  <a:schemeClr val="bg1"/>
                </a:solidFill>
              </a:rPr>
              <a:t>) </a:t>
            </a:r>
            <a:endParaRPr lang="fr-CA" dirty="0">
              <a:solidFill>
                <a:schemeClr val="bg1"/>
              </a:solidFill>
            </a:endParaRPr>
          </a:p>
        </p:txBody>
      </p:sp>
    </p:spTree>
    <p:extLst>
      <p:ext uri="{BB962C8B-B14F-4D97-AF65-F5344CB8AC3E}">
        <p14:creationId xmlns:p14="http://schemas.microsoft.com/office/powerpoint/2010/main" val="1346285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4" name="Text Placeholder 4">
            <a:extLst>
              <a:ext uri="{FF2B5EF4-FFF2-40B4-BE49-F238E27FC236}">
                <a16:creationId xmlns:a16="http://schemas.microsoft.com/office/drawing/2014/main" id="{84462588-1418-429F-BABD-367EAC9593EC}"/>
              </a:ext>
            </a:extLst>
          </p:cNvPr>
          <p:cNvSpPr txBox="1">
            <a:spLocks/>
          </p:cNvSpPr>
          <p:nvPr>
            <p:custDataLst>
              <p:tags r:id="rId2"/>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600" b="1" dirty="0"/>
              <a:t>Les retenues par ententes collectives</a:t>
            </a:r>
          </a:p>
        </p:txBody>
      </p:sp>
      <p:pic>
        <p:nvPicPr>
          <p:cNvPr id="5" name="Image 4">
            <a:extLst>
              <a:ext uri="{FF2B5EF4-FFF2-40B4-BE49-F238E27FC236}">
                <a16:creationId xmlns:a16="http://schemas.microsoft.com/office/drawing/2014/main" id="{C3827F45-A4E5-403F-BF33-2846724A0120}"/>
              </a:ext>
            </a:extLst>
          </p:cNvPr>
          <p:cNvPicPr>
            <a:picLocks noChangeAspect="1"/>
          </p:cNvPicPr>
          <p:nvPr>
            <p:custDataLst>
              <p:tags r:id="rId3"/>
            </p:custDataLst>
          </p:nvPr>
        </p:nvPicPr>
        <p:blipFill>
          <a:blip r:embed="rId8"/>
          <a:stretch>
            <a:fillRect/>
          </a:stretch>
        </p:blipFill>
        <p:spPr>
          <a:xfrm>
            <a:off x="1397219" y="2106940"/>
            <a:ext cx="6480000" cy="3048361"/>
          </a:xfrm>
          <a:prstGeom prst="rect">
            <a:avLst/>
          </a:prstGeom>
        </p:spPr>
      </p:pic>
      <p:sp>
        <p:nvSpPr>
          <p:cNvPr id="6" name="Espace réservé du texte 3">
            <a:extLst>
              <a:ext uri="{FF2B5EF4-FFF2-40B4-BE49-F238E27FC236}">
                <a16:creationId xmlns:a16="http://schemas.microsoft.com/office/drawing/2014/main" id="{2327EC70-E2CB-4D3F-ACB4-BEBA2421C149}"/>
              </a:ext>
            </a:extLst>
          </p:cNvPr>
          <p:cNvSpPr txBox="1">
            <a:spLocks/>
          </p:cNvSpPr>
          <p:nvPr>
            <p:custDataLst>
              <p:tags r:id="rId4"/>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3"/>
            </a:pPr>
            <a:r>
              <a:rPr lang="fr-CA" altLang="fr-FR" dirty="0">
                <a:solidFill>
                  <a:schemeClr val="bg1"/>
                </a:solidFill>
              </a:rPr>
              <a:t>Les retenues salariales </a:t>
            </a:r>
            <a:r>
              <a:rPr lang="fr-CA" altLang="fr-FR" sz="2000" dirty="0">
                <a:solidFill>
                  <a:schemeClr val="bg1"/>
                </a:solidFill>
              </a:rPr>
              <a:t>(</a:t>
            </a:r>
            <a:r>
              <a:rPr lang="fr-CA" altLang="fr-FR" sz="2000" dirty="0">
                <a:solidFill>
                  <a:schemeClr val="bg1">
                    <a:lumMod val="95000"/>
                  </a:schemeClr>
                </a:solidFill>
              </a:rPr>
              <a:t>p.</a:t>
            </a:r>
            <a:r>
              <a:rPr lang="fr-CA" altLang="fr-FR" sz="2000" dirty="0">
                <a:solidFill>
                  <a:srgbClr val="C00000"/>
                </a:solidFill>
              </a:rPr>
              <a:t> </a:t>
            </a:r>
            <a:r>
              <a:rPr lang="fr-CA" altLang="fr-FR" sz="2400" dirty="0">
                <a:solidFill>
                  <a:schemeClr val="accent1">
                    <a:lumMod val="50000"/>
                  </a:schemeClr>
                </a:solidFill>
              </a:rPr>
              <a:t>508</a:t>
            </a:r>
            <a:r>
              <a:rPr lang="fr-CA" altLang="fr-FR" sz="2000" dirty="0">
                <a:solidFill>
                  <a:srgbClr val="C00000"/>
                </a:solidFill>
              </a:rPr>
              <a:t> </a:t>
            </a:r>
            <a:r>
              <a:rPr lang="fr-CA" altLang="fr-FR" sz="2000" dirty="0">
                <a:solidFill>
                  <a:schemeClr val="bg1">
                    <a:lumMod val="95000"/>
                  </a:schemeClr>
                </a:solidFill>
              </a:rPr>
              <a:t>ou</a:t>
            </a:r>
            <a:r>
              <a:rPr lang="fr-CA" altLang="fr-FR" sz="2000" dirty="0">
                <a:solidFill>
                  <a:srgbClr val="C00000"/>
                </a:solidFill>
              </a:rPr>
              <a:t> </a:t>
            </a:r>
            <a:r>
              <a:rPr lang="fr-CA" altLang="fr-FR" sz="2400" dirty="0">
                <a:solidFill>
                  <a:srgbClr val="C00000"/>
                </a:solidFill>
              </a:rPr>
              <a:t>455</a:t>
            </a:r>
            <a:r>
              <a:rPr lang="fr-CA" altLang="fr-FR" sz="2000" dirty="0">
                <a:solidFill>
                  <a:schemeClr val="bg1"/>
                </a:solidFill>
              </a:rPr>
              <a:t>) </a:t>
            </a:r>
            <a:endParaRPr lang="fr-CA" sz="2000" dirty="0">
              <a:solidFill>
                <a:schemeClr val="bg1"/>
              </a:solidFill>
            </a:endParaRPr>
          </a:p>
        </p:txBody>
      </p:sp>
      <p:sp>
        <p:nvSpPr>
          <p:cNvPr id="7" name="Rectangle : coins arrondis 6">
            <a:extLst>
              <a:ext uri="{FF2B5EF4-FFF2-40B4-BE49-F238E27FC236}">
                <a16:creationId xmlns:a16="http://schemas.microsoft.com/office/drawing/2014/main" id="{B66411F4-1B6E-411A-9E16-A66F76201244}"/>
              </a:ext>
            </a:extLst>
          </p:cNvPr>
          <p:cNvSpPr/>
          <p:nvPr>
            <p:custDataLst>
              <p:tags r:id="rId5"/>
            </p:custDataLst>
          </p:nvPr>
        </p:nvSpPr>
        <p:spPr>
          <a:xfrm>
            <a:off x="7364687" y="1375682"/>
            <a:ext cx="932645" cy="674294"/>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J</a:t>
            </a:r>
          </a:p>
        </p:txBody>
      </p:sp>
    </p:spTree>
    <p:extLst>
      <p:ext uri="{BB962C8B-B14F-4D97-AF65-F5344CB8AC3E}">
        <p14:creationId xmlns:p14="http://schemas.microsoft.com/office/powerpoint/2010/main" val="315921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4" name="Text Placeholder 4">
            <a:extLst>
              <a:ext uri="{FF2B5EF4-FFF2-40B4-BE49-F238E27FC236}">
                <a16:creationId xmlns:a16="http://schemas.microsoft.com/office/drawing/2014/main" id="{84462588-1418-429F-BABD-367EAC9593EC}"/>
              </a:ext>
            </a:extLst>
          </p:cNvPr>
          <p:cNvSpPr txBox="1">
            <a:spLocks/>
          </p:cNvSpPr>
          <p:nvPr>
            <p:custDataLst>
              <p:tags r:id="rId2"/>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600" b="1" dirty="0"/>
              <a:t>Les retenues facultatives</a:t>
            </a:r>
          </a:p>
        </p:txBody>
      </p:sp>
      <p:sp>
        <p:nvSpPr>
          <p:cNvPr id="6" name="Espace réservé du texte 3">
            <a:extLst>
              <a:ext uri="{FF2B5EF4-FFF2-40B4-BE49-F238E27FC236}">
                <a16:creationId xmlns:a16="http://schemas.microsoft.com/office/drawing/2014/main" id="{2327EC70-E2CB-4D3F-ACB4-BEBA2421C149}"/>
              </a:ext>
            </a:extLst>
          </p:cNvPr>
          <p:cNvSpPr txBox="1">
            <a:spLocks/>
          </p:cNvSpPr>
          <p:nvPr>
            <p:custDataLst>
              <p:tags r:id="rId3"/>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3"/>
            </a:pPr>
            <a:r>
              <a:rPr lang="fr-CA" altLang="fr-FR" dirty="0">
                <a:solidFill>
                  <a:schemeClr val="bg1"/>
                </a:solidFill>
              </a:rPr>
              <a:t>Les retenues salariales </a:t>
            </a:r>
            <a:r>
              <a:rPr lang="fr-CA" altLang="fr-FR" sz="2000" dirty="0">
                <a:solidFill>
                  <a:schemeClr val="bg1"/>
                </a:solidFill>
              </a:rPr>
              <a:t>(</a:t>
            </a:r>
            <a:r>
              <a:rPr lang="fr-CA" altLang="fr-FR" sz="2000" dirty="0">
                <a:solidFill>
                  <a:schemeClr val="bg1">
                    <a:lumMod val="95000"/>
                  </a:schemeClr>
                </a:solidFill>
              </a:rPr>
              <a:t>p.</a:t>
            </a:r>
            <a:r>
              <a:rPr lang="fr-CA" altLang="fr-FR" sz="2000" dirty="0">
                <a:solidFill>
                  <a:srgbClr val="C00000"/>
                </a:solidFill>
              </a:rPr>
              <a:t> </a:t>
            </a:r>
            <a:r>
              <a:rPr lang="fr-CA" altLang="fr-FR" sz="2400" dirty="0">
                <a:solidFill>
                  <a:schemeClr val="accent1">
                    <a:lumMod val="50000"/>
                  </a:schemeClr>
                </a:solidFill>
              </a:rPr>
              <a:t>509</a:t>
            </a:r>
            <a:r>
              <a:rPr lang="fr-CA" altLang="fr-FR" sz="2000" dirty="0">
                <a:solidFill>
                  <a:srgbClr val="C00000"/>
                </a:solidFill>
              </a:rPr>
              <a:t> </a:t>
            </a:r>
            <a:r>
              <a:rPr lang="fr-CA" altLang="fr-FR" sz="2000" dirty="0">
                <a:solidFill>
                  <a:schemeClr val="bg1">
                    <a:lumMod val="95000"/>
                  </a:schemeClr>
                </a:solidFill>
              </a:rPr>
              <a:t>ou</a:t>
            </a:r>
            <a:r>
              <a:rPr lang="fr-CA" altLang="fr-FR" sz="2000" dirty="0">
                <a:solidFill>
                  <a:srgbClr val="C00000"/>
                </a:solidFill>
              </a:rPr>
              <a:t> </a:t>
            </a:r>
            <a:r>
              <a:rPr lang="fr-CA" altLang="fr-FR" sz="2400" dirty="0">
                <a:solidFill>
                  <a:srgbClr val="C00000"/>
                </a:solidFill>
              </a:rPr>
              <a:t>456</a:t>
            </a:r>
            <a:r>
              <a:rPr lang="fr-CA" altLang="fr-FR" sz="2000" dirty="0">
                <a:solidFill>
                  <a:schemeClr val="bg1"/>
                </a:solidFill>
              </a:rPr>
              <a:t>) </a:t>
            </a:r>
            <a:endParaRPr lang="fr-CA" sz="2000" dirty="0">
              <a:solidFill>
                <a:schemeClr val="bg1"/>
              </a:solidFill>
            </a:endParaRPr>
          </a:p>
        </p:txBody>
      </p:sp>
      <p:pic>
        <p:nvPicPr>
          <p:cNvPr id="7" name="Image 6">
            <a:extLst>
              <a:ext uri="{FF2B5EF4-FFF2-40B4-BE49-F238E27FC236}">
                <a16:creationId xmlns:a16="http://schemas.microsoft.com/office/drawing/2014/main" id="{477AB16D-BC06-45A7-A8C3-FAECEBFB281F}"/>
              </a:ext>
            </a:extLst>
          </p:cNvPr>
          <p:cNvPicPr>
            <a:picLocks noChangeAspect="1"/>
          </p:cNvPicPr>
          <p:nvPr>
            <p:custDataLst>
              <p:tags r:id="rId4"/>
            </p:custDataLst>
          </p:nvPr>
        </p:nvPicPr>
        <p:blipFill>
          <a:blip r:embed="rId8"/>
          <a:stretch>
            <a:fillRect/>
          </a:stretch>
        </p:blipFill>
        <p:spPr>
          <a:xfrm>
            <a:off x="677333" y="1627368"/>
            <a:ext cx="7916334" cy="4671831"/>
          </a:xfrm>
          <a:prstGeom prst="rect">
            <a:avLst/>
          </a:prstGeom>
        </p:spPr>
      </p:pic>
      <p:sp>
        <p:nvSpPr>
          <p:cNvPr id="8" name="Rectangle : coins arrondis 7">
            <a:extLst>
              <a:ext uri="{FF2B5EF4-FFF2-40B4-BE49-F238E27FC236}">
                <a16:creationId xmlns:a16="http://schemas.microsoft.com/office/drawing/2014/main" id="{BF233DD0-95A1-4E9F-AD0B-D49215C8B789}"/>
              </a:ext>
            </a:extLst>
          </p:cNvPr>
          <p:cNvSpPr/>
          <p:nvPr>
            <p:custDataLst>
              <p:tags r:id="rId5"/>
            </p:custDataLst>
          </p:nvPr>
        </p:nvSpPr>
        <p:spPr>
          <a:xfrm>
            <a:off x="7364687" y="1375682"/>
            <a:ext cx="932645" cy="674294"/>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J</a:t>
            </a:r>
          </a:p>
        </p:txBody>
      </p:sp>
    </p:spTree>
    <p:extLst>
      <p:ext uri="{BB962C8B-B14F-4D97-AF65-F5344CB8AC3E}">
        <p14:creationId xmlns:p14="http://schemas.microsoft.com/office/powerpoint/2010/main" val="132698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4" name="Text Placeholder 4">
            <a:extLst>
              <a:ext uri="{FF2B5EF4-FFF2-40B4-BE49-F238E27FC236}">
                <a16:creationId xmlns:a16="http://schemas.microsoft.com/office/drawing/2014/main" id="{84462588-1418-429F-BABD-367EAC9593EC}"/>
              </a:ext>
            </a:extLst>
          </p:cNvPr>
          <p:cNvSpPr txBox="1">
            <a:spLocks/>
          </p:cNvSpPr>
          <p:nvPr>
            <p:custDataLst>
              <p:tags r:id="rId2"/>
            </p:custDataLst>
          </p:nvPr>
        </p:nvSpPr>
        <p:spPr>
          <a:xfrm>
            <a:off x="989013" y="982108"/>
            <a:ext cx="8055760" cy="59944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2400"/>
              </a:spcAft>
              <a:buNone/>
            </a:pPr>
            <a:r>
              <a:rPr lang="fr-CA" sz="3600" b="1" dirty="0"/>
              <a:t>Les acronymes usuels</a:t>
            </a:r>
          </a:p>
          <a:p>
            <a:pPr marL="0" indent="0">
              <a:buNone/>
            </a:pPr>
            <a:endParaRPr lang="fr-CA" sz="3600" b="1" dirty="0"/>
          </a:p>
          <a:p>
            <a:pPr marL="812800" lvl="1" indent="-457200">
              <a:spcBef>
                <a:spcPct val="20000"/>
              </a:spcBef>
              <a:spcAft>
                <a:spcPts val="1200"/>
              </a:spcAft>
              <a:buFont typeface="Wingdings" panose="05000000000000000000" pitchFamily="2" charset="2"/>
              <a:buChar char="Ø"/>
              <a:tabLst>
                <a:tab pos="2065338" algn="l"/>
                <a:tab pos="2692400" algn="l"/>
                <a:tab pos="3319463" algn="l"/>
              </a:tabLst>
              <a:defRPr/>
            </a:pPr>
            <a:r>
              <a:rPr lang="fr-CA" altLang="fr-FR" b="1" i="1" dirty="0">
                <a:latin typeface="Helvetica" panose="020B0604020202020204" pitchFamily="34" charset="0"/>
              </a:rPr>
              <a:t>RRQ</a:t>
            </a:r>
            <a:r>
              <a:rPr lang="fr-CA" altLang="fr-FR" i="1" dirty="0">
                <a:latin typeface="Helvetica" panose="020B0604020202020204" pitchFamily="34" charset="0"/>
              </a:rPr>
              <a:t> :  	Régime des rentes du Québec</a:t>
            </a:r>
          </a:p>
          <a:p>
            <a:pPr marL="812800" lvl="1" indent="-457200">
              <a:spcBef>
                <a:spcPct val="20000"/>
              </a:spcBef>
              <a:spcAft>
                <a:spcPts val="1200"/>
              </a:spcAft>
              <a:buFont typeface="Wingdings" panose="05000000000000000000" pitchFamily="2" charset="2"/>
              <a:buChar char="Ø"/>
              <a:tabLst>
                <a:tab pos="2065338" algn="l"/>
                <a:tab pos="2692400" algn="l"/>
                <a:tab pos="3319463" algn="l"/>
              </a:tabLst>
              <a:defRPr/>
            </a:pPr>
            <a:r>
              <a:rPr lang="fr-CA" altLang="fr-FR" b="1" i="1" dirty="0">
                <a:latin typeface="Helvetica" panose="020B0604020202020204" pitchFamily="34" charset="0"/>
              </a:rPr>
              <a:t>RQAP</a:t>
            </a:r>
            <a:r>
              <a:rPr lang="fr-CA" altLang="fr-FR" i="1" dirty="0">
                <a:latin typeface="Helvetica" panose="020B0604020202020204" pitchFamily="34" charset="0"/>
              </a:rPr>
              <a:t> : 	Régime québécois d’assurance parentale</a:t>
            </a:r>
          </a:p>
          <a:p>
            <a:pPr marL="812800" lvl="1" indent="-457200" fontAlgn="base">
              <a:spcBef>
                <a:spcPct val="20000"/>
              </a:spcBef>
              <a:spcAft>
                <a:spcPts val="1200"/>
              </a:spcAft>
              <a:buFont typeface="Wingdings" panose="05000000000000000000" pitchFamily="2" charset="2"/>
              <a:buChar char="Ø"/>
              <a:tabLst>
                <a:tab pos="2065338" algn="l"/>
                <a:tab pos="2692400" algn="l"/>
                <a:tab pos="3319463" algn="l"/>
              </a:tabLst>
              <a:defRPr/>
            </a:pPr>
            <a:r>
              <a:rPr lang="fr-CA" b="1" i="1" dirty="0">
                <a:latin typeface="Helvetica" panose="020B0604020202020204" pitchFamily="34" charset="0"/>
              </a:rPr>
              <a:t>NAS :	</a:t>
            </a:r>
            <a:r>
              <a:rPr lang="fr-CA" i="1" dirty="0">
                <a:latin typeface="Helvetica" panose="020B0604020202020204" pitchFamily="34" charset="0"/>
              </a:rPr>
              <a:t>Numéro d’assurance sociale</a:t>
            </a:r>
          </a:p>
          <a:p>
            <a:pPr marL="812800" lvl="1" indent="-457200" fontAlgn="base">
              <a:spcBef>
                <a:spcPct val="20000"/>
              </a:spcBef>
              <a:spcAft>
                <a:spcPts val="1200"/>
              </a:spcAft>
              <a:buFont typeface="Wingdings" panose="05000000000000000000" pitchFamily="2" charset="2"/>
              <a:buChar char="Ø"/>
              <a:tabLst>
                <a:tab pos="2065338" algn="l"/>
                <a:tab pos="2692400" algn="l"/>
                <a:tab pos="3319463" algn="l"/>
              </a:tabLst>
              <a:defRPr/>
            </a:pPr>
            <a:r>
              <a:rPr lang="fr-CA" b="1" i="1" dirty="0">
                <a:latin typeface="Helvetica" panose="020B0604020202020204" pitchFamily="34" charset="0"/>
              </a:rPr>
              <a:t>REER :	</a:t>
            </a:r>
            <a:r>
              <a:rPr lang="fr-CA" i="1" dirty="0">
                <a:latin typeface="Helvetica" panose="020B0604020202020204" pitchFamily="34" charset="0"/>
              </a:rPr>
              <a:t>Régime enregistré d’épargne retraite</a:t>
            </a:r>
          </a:p>
          <a:p>
            <a:pPr marL="812800" lvl="1" indent="-457200">
              <a:spcBef>
                <a:spcPct val="20000"/>
              </a:spcBef>
              <a:spcAft>
                <a:spcPts val="1200"/>
              </a:spcAft>
              <a:buFont typeface="Wingdings" panose="05000000000000000000" pitchFamily="2" charset="2"/>
              <a:buChar char="Ø"/>
              <a:tabLst>
                <a:tab pos="2065338" algn="l"/>
                <a:tab pos="2692400" algn="l"/>
                <a:tab pos="3319463" algn="l"/>
              </a:tabLst>
              <a:defRPr/>
            </a:pPr>
            <a:r>
              <a:rPr lang="fr-CA" altLang="fr-FR" b="1" i="1" dirty="0">
                <a:latin typeface="Helvetica" panose="020B0604020202020204" pitchFamily="34" charset="0"/>
              </a:rPr>
              <a:t>A-E</a:t>
            </a:r>
            <a:r>
              <a:rPr lang="fr-CA" altLang="fr-FR" i="1" dirty="0">
                <a:latin typeface="Helvetica" panose="020B0604020202020204" pitchFamily="34" charset="0"/>
              </a:rPr>
              <a:t> :  	Assurance-emploi</a:t>
            </a:r>
          </a:p>
          <a:p>
            <a:pPr marL="812800" lvl="1" indent="-457200" fontAlgn="base">
              <a:spcBef>
                <a:spcPct val="20000"/>
              </a:spcBef>
              <a:spcAft>
                <a:spcPts val="1200"/>
              </a:spcAft>
              <a:buFont typeface="Wingdings" panose="05000000000000000000" pitchFamily="2" charset="2"/>
              <a:buChar char="Ø"/>
              <a:tabLst>
                <a:tab pos="2065338" algn="l"/>
                <a:tab pos="2692400" algn="l"/>
                <a:tab pos="3319463" algn="l"/>
              </a:tabLst>
              <a:defRPr/>
            </a:pPr>
            <a:r>
              <a:rPr lang="fr-CA" b="1" i="1" dirty="0">
                <a:latin typeface="Helvetica" panose="020B0604020202020204" pitchFamily="34" charset="0"/>
              </a:rPr>
              <a:t>FSS :	</a:t>
            </a:r>
            <a:r>
              <a:rPr lang="fr-CA" i="1" dirty="0">
                <a:latin typeface="Helvetica" panose="020B0604020202020204" pitchFamily="34" charset="0"/>
              </a:rPr>
              <a:t>Fonds </a:t>
            </a:r>
            <a:r>
              <a:rPr lang="fr-CA" i="1">
                <a:latin typeface="Helvetica" panose="020B0604020202020204" pitchFamily="34" charset="0"/>
              </a:rPr>
              <a:t>des services de </a:t>
            </a:r>
            <a:r>
              <a:rPr lang="fr-CA" i="1" dirty="0">
                <a:latin typeface="Helvetica" panose="020B0604020202020204" pitchFamily="34" charset="0"/>
              </a:rPr>
              <a:t>santé</a:t>
            </a:r>
          </a:p>
          <a:p>
            <a:pPr marL="812800" lvl="1" indent="-457200" fontAlgn="base">
              <a:spcBef>
                <a:spcPct val="20000"/>
              </a:spcBef>
              <a:spcAft>
                <a:spcPts val="1200"/>
              </a:spcAft>
              <a:buFont typeface="Wingdings" panose="05000000000000000000" pitchFamily="2" charset="2"/>
              <a:buChar char="Ø"/>
              <a:tabLst>
                <a:tab pos="2065338" algn="l"/>
                <a:tab pos="2692400" algn="l"/>
                <a:tab pos="3319463" algn="l"/>
              </a:tabLst>
              <a:defRPr/>
            </a:pPr>
            <a:r>
              <a:rPr lang="fr-CA" b="1" i="1" dirty="0">
                <a:latin typeface="Helvetica" panose="020B0604020202020204" pitchFamily="34" charset="0"/>
              </a:rPr>
              <a:t>CNESST :	</a:t>
            </a:r>
            <a:r>
              <a:rPr lang="fr-CA" i="1" dirty="0">
                <a:latin typeface="Helvetica" panose="020B0604020202020204" pitchFamily="34" charset="0"/>
              </a:rPr>
              <a:t>Commissions des normes, de l’équité, 		de la santé et sécurité au travail</a:t>
            </a:r>
          </a:p>
        </p:txBody>
      </p:sp>
      <p:sp>
        <p:nvSpPr>
          <p:cNvPr id="6" name="Espace réservé du texte 3">
            <a:extLst>
              <a:ext uri="{FF2B5EF4-FFF2-40B4-BE49-F238E27FC236}">
                <a16:creationId xmlns:a16="http://schemas.microsoft.com/office/drawing/2014/main" id="{2327EC70-E2CB-4D3F-ACB4-BEBA2421C149}"/>
              </a:ext>
            </a:extLst>
          </p:cNvPr>
          <p:cNvSpPr txBox="1">
            <a:spLocks/>
          </p:cNvSpPr>
          <p:nvPr>
            <p:custDataLst>
              <p:tags r:id="rId3"/>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3"/>
            </a:pPr>
            <a:r>
              <a:rPr lang="fr-CA" altLang="fr-FR" dirty="0">
                <a:solidFill>
                  <a:schemeClr val="bg1"/>
                </a:solidFill>
              </a:rPr>
              <a:t>Les retenues salariales</a:t>
            </a:r>
            <a:endParaRPr lang="fr-CA" sz="2000" dirty="0">
              <a:solidFill>
                <a:schemeClr val="bg1"/>
              </a:solidFill>
            </a:endParaRPr>
          </a:p>
        </p:txBody>
      </p:sp>
      <p:sp>
        <p:nvSpPr>
          <p:cNvPr id="8" name="Rectangle : coins arrondis 7">
            <a:extLst>
              <a:ext uri="{FF2B5EF4-FFF2-40B4-BE49-F238E27FC236}">
                <a16:creationId xmlns:a16="http://schemas.microsoft.com/office/drawing/2014/main" id="{C5BD8BC6-CBBD-414C-9BE4-1AA760F6C1C1}"/>
              </a:ext>
            </a:extLst>
          </p:cNvPr>
          <p:cNvSpPr/>
          <p:nvPr>
            <p:custDataLst>
              <p:tags r:id="rId4"/>
            </p:custDataLst>
          </p:nvPr>
        </p:nvSpPr>
        <p:spPr>
          <a:xfrm>
            <a:off x="6026954" y="1075242"/>
            <a:ext cx="1101979" cy="674294"/>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G</a:t>
            </a:r>
          </a:p>
        </p:txBody>
      </p:sp>
    </p:spTree>
    <p:extLst>
      <p:ext uri="{BB962C8B-B14F-4D97-AF65-F5344CB8AC3E}">
        <p14:creationId xmlns:p14="http://schemas.microsoft.com/office/powerpoint/2010/main" val="314665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500"/>
                                        <p:tgtEl>
                                          <p:spTgt spid="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fade">
                                      <p:cBhvr>
                                        <p:cTn id="42"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paie de l’employé</a:t>
            </a:r>
          </a:p>
          <a:p>
            <a:pPr marL="0" indent="0">
              <a:buNone/>
            </a:pPr>
            <a:endParaRPr lang="fr-CA" sz="3200" b="1" dirty="0"/>
          </a:p>
          <a:p>
            <a:pPr marL="0" indent="0">
              <a:buNone/>
            </a:pPr>
            <a:endParaRPr lang="fr-CA" sz="3200" b="1" dirty="0"/>
          </a:p>
          <a:p>
            <a:pPr marL="812800" lvl="1" indent="-457200">
              <a:spcBef>
                <a:spcPct val="20000"/>
              </a:spcBef>
              <a:spcAft>
                <a:spcPts val="1200"/>
              </a:spcAft>
              <a:buFont typeface="Wingdings" panose="05000000000000000000" pitchFamily="2" charset="2"/>
              <a:buChar char="Ø"/>
              <a:tabLst>
                <a:tab pos="2065338" algn="l"/>
                <a:tab pos="2692400" algn="l"/>
                <a:tab pos="3319463" algn="l"/>
              </a:tabLst>
              <a:defRPr/>
            </a:pPr>
            <a:r>
              <a:rPr lang="fr-CA" altLang="fr-FR" b="1" i="1" dirty="0">
                <a:latin typeface="Helvetica" panose="020B0604020202020204" pitchFamily="34" charset="0"/>
              </a:rPr>
              <a:t>Regardons le plan comptable  </a:t>
            </a:r>
            <a:r>
              <a:rPr lang="fr-CA" altLang="fr-FR" sz="2000" b="1" i="1" dirty="0">
                <a:latin typeface="Helvetica" panose="020B0604020202020204" pitchFamily="34" charset="0"/>
              </a:rPr>
              <a:t>(p.</a:t>
            </a:r>
            <a:r>
              <a:rPr lang="fr-CA" altLang="fr-FR" b="1" i="1" dirty="0">
                <a:latin typeface="Helvetica" panose="020B0604020202020204" pitchFamily="34" charset="0"/>
              </a:rPr>
              <a:t> </a:t>
            </a:r>
            <a:r>
              <a:rPr lang="fr-CA" altLang="fr-FR" b="1" i="1" dirty="0">
                <a:solidFill>
                  <a:schemeClr val="accent1">
                    <a:lumMod val="50000"/>
                  </a:schemeClr>
                </a:solidFill>
                <a:latin typeface="Helvetica" panose="020B0604020202020204" pitchFamily="34" charset="0"/>
              </a:rPr>
              <a:t>602 </a:t>
            </a:r>
            <a:r>
              <a:rPr lang="fr-CA" altLang="fr-FR" sz="1800" b="1" i="1" dirty="0">
                <a:latin typeface="Helvetica" panose="020B0604020202020204" pitchFamily="34" charset="0"/>
              </a:rPr>
              <a:t>ou</a:t>
            </a:r>
            <a:r>
              <a:rPr lang="fr-CA" altLang="fr-FR" b="1" i="1" dirty="0">
                <a:latin typeface="Helvetica" panose="020B0604020202020204" pitchFamily="34" charset="0"/>
              </a:rPr>
              <a:t> </a:t>
            </a:r>
            <a:r>
              <a:rPr lang="fr-CA" altLang="fr-FR" b="1" i="1" dirty="0">
                <a:solidFill>
                  <a:srgbClr val="C00000"/>
                </a:solidFill>
                <a:latin typeface="Helvetica" panose="020B0604020202020204" pitchFamily="34" charset="0"/>
              </a:rPr>
              <a:t>547</a:t>
            </a:r>
            <a:r>
              <a:rPr lang="fr-CA" altLang="fr-FR" sz="2000" b="1" i="1" dirty="0">
                <a:latin typeface="Helvetica" panose="020B0604020202020204" pitchFamily="34" charset="0"/>
              </a:rPr>
              <a:t>) </a:t>
            </a:r>
            <a:endParaRPr lang="fr-CA" altLang="fr-FR" b="1" i="1" dirty="0">
              <a:latin typeface="Helvetica" panose="020B0604020202020204" pitchFamily="34" charset="0"/>
            </a:endParaRPr>
          </a:p>
          <a:p>
            <a:pPr lvl="1" algn="just">
              <a:spcBef>
                <a:spcPct val="20000"/>
              </a:spcBef>
              <a:spcAft>
                <a:spcPts val="2400"/>
              </a:spcAft>
              <a:buFont typeface="Wingdings" panose="05000000000000000000" pitchFamily="2" charset="2"/>
              <a:buChar char="Ø"/>
            </a:pPr>
            <a:endParaRPr lang="fr-CA" altLang="fr-FR" sz="900" b="1" dirty="0">
              <a:latin typeface="Helvetica" panose="020B0604020202020204" pitchFamily="34" charset="0"/>
            </a:endParaRPr>
          </a:p>
          <a:p>
            <a:pPr marL="812800" lvl="1" indent="-457200">
              <a:spcBef>
                <a:spcPct val="20000"/>
              </a:spcBef>
              <a:spcAft>
                <a:spcPts val="1200"/>
              </a:spcAft>
              <a:buFont typeface="Wingdings" panose="05000000000000000000" pitchFamily="2" charset="2"/>
              <a:buChar char="Ø"/>
              <a:tabLst>
                <a:tab pos="2065338" algn="l"/>
                <a:tab pos="2692400" algn="l"/>
                <a:tab pos="3319463" algn="l"/>
              </a:tabLst>
              <a:defRPr/>
            </a:pPr>
            <a:r>
              <a:rPr lang="fr-CA" altLang="fr-FR" b="1" i="1" dirty="0">
                <a:latin typeface="Helvetica" panose="020B0604020202020204" pitchFamily="34" charset="0"/>
              </a:rPr>
              <a:t>Quels sont les postes associés à la paie ?</a:t>
            </a:r>
            <a:endParaRPr lang="fr-CA" b="1" i="1" dirty="0">
              <a:latin typeface="Helvetica" panose="020B0604020202020204" pitchFamily="34" charset="0"/>
            </a:endParaRPr>
          </a:p>
        </p:txBody>
      </p:sp>
    </p:spTree>
    <p:extLst>
      <p:ext uri="{BB962C8B-B14F-4D97-AF65-F5344CB8AC3E}">
        <p14:creationId xmlns:p14="http://schemas.microsoft.com/office/powerpoint/2010/main" val="30495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5" end="5"/>
                                            </p:txEl>
                                          </p:spTgt>
                                        </p:tgtEl>
                                        <p:attrNameLst>
                                          <p:attrName>style.visibility</p:attrName>
                                        </p:attrNameLst>
                                      </p:cBhvr>
                                      <p:to>
                                        <p:strVal val="visible"/>
                                      </p:to>
                                    </p:set>
                                    <p:animEffect transition="in" filter="fade">
                                      <p:cBhvr>
                                        <p:cTn id="1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1600" dirty="0">
                <a:solidFill>
                  <a:schemeClr val="bg1"/>
                </a:solidFill>
              </a:rPr>
              <a:t>(p.</a:t>
            </a:r>
            <a:r>
              <a:rPr lang="fr-CA" altLang="fr-FR" dirty="0">
                <a:solidFill>
                  <a:schemeClr val="bg1"/>
                </a:solidFill>
              </a:rPr>
              <a:t> </a:t>
            </a:r>
            <a:r>
              <a:rPr lang="fr-CA" altLang="fr-FR" dirty="0">
                <a:solidFill>
                  <a:schemeClr val="accent1">
                    <a:lumMod val="50000"/>
                  </a:schemeClr>
                </a:solidFill>
              </a:rPr>
              <a:t>512 </a:t>
            </a:r>
            <a:r>
              <a:rPr lang="fr-CA" altLang="fr-FR" sz="1600" dirty="0">
                <a:solidFill>
                  <a:schemeClr val="bg1"/>
                </a:solidFill>
              </a:rPr>
              <a:t>ou  </a:t>
            </a:r>
            <a:r>
              <a:rPr lang="fr-CA" altLang="fr-FR" dirty="0">
                <a:solidFill>
                  <a:srgbClr val="C00000"/>
                </a:solidFill>
              </a:rPr>
              <a:t>459</a:t>
            </a:r>
            <a:r>
              <a:rPr lang="fr-CA" altLang="fr-FR" sz="1600" dirty="0">
                <a:solidFill>
                  <a:schemeClr val="bg1"/>
                </a:solidFill>
              </a:rPr>
              <a:t>) </a:t>
            </a:r>
            <a:endParaRPr lang="fr-CA" sz="1600"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paie de l’employé</a:t>
            </a:r>
          </a:p>
          <a:p>
            <a:pPr marL="0" indent="0">
              <a:buNone/>
            </a:pPr>
            <a:endParaRPr lang="fr-CA" sz="3200" b="1" dirty="0"/>
          </a:p>
        </p:txBody>
      </p:sp>
      <p:pic>
        <p:nvPicPr>
          <p:cNvPr id="5" name="Image 4">
            <a:extLst>
              <a:ext uri="{FF2B5EF4-FFF2-40B4-BE49-F238E27FC236}">
                <a16:creationId xmlns:a16="http://schemas.microsoft.com/office/drawing/2014/main" id="{6DFE965D-730F-4622-8507-E5EC63FC5285}"/>
              </a:ext>
            </a:extLst>
          </p:cNvPr>
          <p:cNvPicPr>
            <a:picLocks noChangeAspect="1"/>
          </p:cNvPicPr>
          <p:nvPr>
            <p:custDataLst>
              <p:tags r:id="rId4"/>
            </p:custDataLst>
          </p:nvPr>
        </p:nvPicPr>
        <p:blipFill>
          <a:blip r:embed="rId7"/>
          <a:stretch>
            <a:fillRect/>
          </a:stretch>
        </p:blipFill>
        <p:spPr>
          <a:xfrm>
            <a:off x="848906" y="1481667"/>
            <a:ext cx="7744761" cy="5163271"/>
          </a:xfrm>
          <a:prstGeom prst="rect">
            <a:avLst/>
          </a:prstGeom>
        </p:spPr>
      </p:pic>
    </p:spTree>
    <p:extLst>
      <p:ext uri="{BB962C8B-B14F-4D97-AF65-F5344CB8AC3E}">
        <p14:creationId xmlns:p14="http://schemas.microsoft.com/office/powerpoint/2010/main" val="3836622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1600" dirty="0">
                <a:solidFill>
                  <a:schemeClr val="bg1"/>
                </a:solidFill>
              </a:rPr>
              <a:t>(p</a:t>
            </a:r>
            <a:r>
              <a:rPr lang="fr-CA" altLang="fr-FR" dirty="0">
                <a:solidFill>
                  <a:schemeClr val="bg1"/>
                </a:solidFill>
              </a:rPr>
              <a:t>. </a:t>
            </a:r>
            <a:r>
              <a:rPr lang="fr-CA" altLang="fr-FR" dirty="0">
                <a:solidFill>
                  <a:schemeClr val="accent1">
                    <a:lumMod val="50000"/>
                  </a:schemeClr>
                </a:solidFill>
              </a:rPr>
              <a:t>512 </a:t>
            </a:r>
            <a:r>
              <a:rPr lang="fr-CA" altLang="fr-FR" sz="1600" dirty="0">
                <a:solidFill>
                  <a:schemeClr val="bg1"/>
                </a:solidFill>
              </a:rPr>
              <a:t>ou  </a:t>
            </a:r>
            <a:r>
              <a:rPr lang="fr-CA" altLang="fr-FR" dirty="0">
                <a:solidFill>
                  <a:srgbClr val="C00000"/>
                </a:solidFill>
              </a:rPr>
              <a:t>460</a:t>
            </a:r>
            <a:r>
              <a:rPr lang="fr-CA" altLang="fr-FR" sz="1600" dirty="0">
                <a:solidFill>
                  <a:schemeClr val="bg1"/>
                </a:solidFill>
              </a:rPr>
              <a:t>) </a:t>
            </a:r>
            <a:endParaRPr lang="fr-CA" sz="1600"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paie de l’employé</a:t>
            </a:r>
          </a:p>
          <a:p>
            <a:pPr marL="0" indent="0">
              <a:buNone/>
            </a:pPr>
            <a:endParaRPr lang="fr-CA" sz="3200" b="1" dirty="0"/>
          </a:p>
        </p:txBody>
      </p:sp>
      <p:pic>
        <p:nvPicPr>
          <p:cNvPr id="6" name="Image 5">
            <a:extLst>
              <a:ext uri="{FF2B5EF4-FFF2-40B4-BE49-F238E27FC236}">
                <a16:creationId xmlns:a16="http://schemas.microsoft.com/office/drawing/2014/main" id="{127E9C56-1AB0-4616-9BEF-F55E695B91DD}"/>
              </a:ext>
            </a:extLst>
          </p:cNvPr>
          <p:cNvPicPr>
            <a:picLocks noChangeAspect="1"/>
          </p:cNvPicPr>
          <p:nvPr>
            <p:custDataLst>
              <p:tags r:id="rId4"/>
            </p:custDataLst>
          </p:nvPr>
        </p:nvPicPr>
        <p:blipFill>
          <a:blip r:embed="rId7"/>
          <a:stretch>
            <a:fillRect/>
          </a:stretch>
        </p:blipFill>
        <p:spPr>
          <a:xfrm>
            <a:off x="727730" y="1481666"/>
            <a:ext cx="8331718" cy="4749801"/>
          </a:xfrm>
          <a:prstGeom prst="rect">
            <a:avLst/>
          </a:prstGeom>
        </p:spPr>
      </p:pic>
    </p:spTree>
    <p:extLst>
      <p:ext uri="{BB962C8B-B14F-4D97-AF65-F5344CB8AC3E}">
        <p14:creationId xmlns:p14="http://schemas.microsoft.com/office/powerpoint/2010/main" val="3873727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1600" dirty="0">
                <a:solidFill>
                  <a:schemeClr val="bg1"/>
                </a:solidFill>
              </a:rPr>
              <a:t>(p</a:t>
            </a:r>
            <a:r>
              <a:rPr lang="fr-CA" altLang="fr-FR" dirty="0">
                <a:solidFill>
                  <a:schemeClr val="bg1"/>
                </a:solidFill>
              </a:rPr>
              <a:t>. </a:t>
            </a:r>
            <a:r>
              <a:rPr lang="fr-CA" altLang="fr-FR" dirty="0">
                <a:solidFill>
                  <a:schemeClr val="accent1">
                    <a:lumMod val="50000"/>
                  </a:schemeClr>
                </a:solidFill>
              </a:rPr>
              <a:t>512</a:t>
            </a:r>
            <a:r>
              <a:rPr lang="fr-CA" altLang="fr-FR" sz="1600" dirty="0">
                <a:solidFill>
                  <a:schemeClr val="bg1"/>
                </a:solidFill>
              </a:rPr>
              <a:t>) </a:t>
            </a:r>
            <a:endParaRPr lang="fr-CA" sz="1600"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paie de l’employé</a:t>
            </a:r>
          </a:p>
          <a:p>
            <a:pPr marL="0" indent="0">
              <a:buNone/>
            </a:pPr>
            <a:endParaRPr lang="fr-CA" sz="3200" b="1" dirty="0"/>
          </a:p>
          <a:p>
            <a:pPr marL="0" indent="0" algn="ctr">
              <a:buNone/>
            </a:pPr>
            <a:r>
              <a:rPr lang="fr-CA" sz="2400" b="1" dirty="0">
                <a:solidFill>
                  <a:srgbClr val="C00000"/>
                </a:solidFill>
                <a:latin typeface="Helvetica" panose="020B0604020202020204" pitchFamily="34" charset="0"/>
              </a:rPr>
              <a:t>À vous de jouer p. </a:t>
            </a:r>
            <a:r>
              <a:rPr lang="fr-CA" sz="2400" b="1" dirty="0">
                <a:solidFill>
                  <a:schemeClr val="accent1">
                    <a:lumMod val="50000"/>
                  </a:schemeClr>
                </a:solidFill>
                <a:latin typeface="Helvetica" panose="020B0604020202020204" pitchFamily="34" charset="0"/>
              </a:rPr>
              <a:t>513-514</a:t>
            </a:r>
            <a:endParaRPr lang="fr-CA" sz="2400" b="1" dirty="0">
              <a:solidFill>
                <a:schemeClr val="accent1">
                  <a:lumMod val="50000"/>
                </a:schemeClr>
              </a:solidFill>
            </a:endParaRPr>
          </a:p>
        </p:txBody>
      </p:sp>
      <p:pic>
        <p:nvPicPr>
          <p:cNvPr id="7" name="Image 6">
            <a:extLst>
              <a:ext uri="{FF2B5EF4-FFF2-40B4-BE49-F238E27FC236}">
                <a16:creationId xmlns:a16="http://schemas.microsoft.com/office/drawing/2014/main" id="{D8DFDC1A-2AEA-43A2-882A-7E8F2975861B}"/>
              </a:ext>
            </a:extLst>
          </p:cNvPr>
          <p:cNvPicPr>
            <a:picLocks noChangeAspect="1"/>
          </p:cNvPicPr>
          <p:nvPr>
            <p:custDataLst>
              <p:tags r:id="rId4"/>
            </p:custDataLst>
          </p:nvPr>
        </p:nvPicPr>
        <p:blipFill>
          <a:blip r:embed="rId7"/>
          <a:stretch>
            <a:fillRect/>
          </a:stretch>
        </p:blipFill>
        <p:spPr>
          <a:xfrm>
            <a:off x="668074" y="2209775"/>
            <a:ext cx="8246532" cy="4394225"/>
          </a:xfrm>
          <a:prstGeom prst="rect">
            <a:avLst/>
          </a:prstGeom>
        </p:spPr>
      </p:pic>
    </p:spTree>
    <p:extLst>
      <p:ext uri="{BB962C8B-B14F-4D97-AF65-F5344CB8AC3E}">
        <p14:creationId xmlns:p14="http://schemas.microsoft.com/office/powerpoint/2010/main" val="1386108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1600" dirty="0">
                <a:solidFill>
                  <a:schemeClr val="bg1"/>
                </a:solidFill>
              </a:rPr>
              <a:t>(p</a:t>
            </a:r>
            <a:r>
              <a:rPr lang="fr-CA" altLang="fr-FR" dirty="0">
                <a:solidFill>
                  <a:schemeClr val="bg1"/>
                </a:solidFill>
              </a:rPr>
              <a:t>. </a:t>
            </a:r>
            <a:r>
              <a:rPr lang="fr-CA" altLang="fr-FR" dirty="0">
                <a:solidFill>
                  <a:schemeClr val="accent1">
                    <a:lumMod val="50000"/>
                  </a:schemeClr>
                </a:solidFill>
              </a:rPr>
              <a:t>514</a:t>
            </a:r>
            <a:r>
              <a:rPr lang="fr-CA" altLang="fr-FR" sz="1600" dirty="0">
                <a:solidFill>
                  <a:schemeClr val="bg1"/>
                </a:solidFill>
              </a:rPr>
              <a:t>) </a:t>
            </a:r>
            <a:endParaRPr lang="fr-CA" sz="1600"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paie de l’employé</a:t>
            </a:r>
          </a:p>
          <a:p>
            <a:pPr marL="0" indent="0" algn="ctr">
              <a:buNone/>
            </a:pPr>
            <a:r>
              <a:rPr lang="fr-CA" sz="2400" b="1" dirty="0">
                <a:solidFill>
                  <a:srgbClr val="C00000"/>
                </a:solidFill>
                <a:latin typeface="Helvetica" panose="020B0604020202020204" pitchFamily="34" charset="0"/>
              </a:rPr>
              <a:t>À vous de jouer p. </a:t>
            </a:r>
            <a:r>
              <a:rPr lang="fr-CA" sz="2400" b="1" dirty="0">
                <a:solidFill>
                  <a:schemeClr val="accent1">
                    <a:lumMod val="50000"/>
                  </a:schemeClr>
                </a:solidFill>
                <a:latin typeface="Helvetica" panose="020B0604020202020204" pitchFamily="34" charset="0"/>
              </a:rPr>
              <a:t>513-514</a:t>
            </a:r>
            <a:endParaRPr lang="fr-CA" sz="2400" b="1" dirty="0">
              <a:solidFill>
                <a:schemeClr val="accent1">
                  <a:lumMod val="50000"/>
                </a:schemeClr>
              </a:solidFill>
            </a:endParaRPr>
          </a:p>
        </p:txBody>
      </p:sp>
      <p:pic>
        <p:nvPicPr>
          <p:cNvPr id="6" name="Image 5">
            <a:extLst>
              <a:ext uri="{FF2B5EF4-FFF2-40B4-BE49-F238E27FC236}">
                <a16:creationId xmlns:a16="http://schemas.microsoft.com/office/drawing/2014/main" id="{33258E15-D726-402E-B163-37EC2560F862}"/>
              </a:ext>
            </a:extLst>
          </p:cNvPr>
          <p:cNvPicPr>
            <a:picLocks noChangeAspect="1"/>
          </p:cNvPicPr>
          <p:nvPr/>
        </p:nvPicPr>
        <p:blipFill>
          <a:blip r:embed="rId6"/>
          <a:stretch>
            <a:fillRect/>
          </a:stretch>
        </p:blipFill>
        <p:spPr>
          <a:xfrm>
            <a:off x="621449" y="569728"/>
            <a:ext cx="7901101" cy="5718544"/>
          </a:xfrm>
          <a:prstGeom prst="rect">
            <a:avLst/>
          </a:prstGeom>
        </p:spPr>
      </p:pic>
      <p:sp>
        <p:nvSpPr>
          <p:cNvPr id="7" name="Rectangle 6">
            <a:extLst>
              <a:ext uri="{FF2B5EF4-FFF2-40B4-BE49-F238E27FC236}">
                <a16:creationId xmlns:a16="http://schemas.microsoft.com/office/drawing/2014/main" id="{635CFE8C-C8CB-4431-922B-9D965ACF0F87}"/>
              </a:ext>
            </a:extLst>
          </p:cNvPr>
          <p:cNvSpPr/>
          <p:nvPr/>
        </p:nvSpPr>
        <p:spPr>
          <a:xfrm>
            <a:off x="6291618" y="3698543"/>
            <a:ext cx="1023582" cy="25897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10065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1600" dirty="0">
                <a:solidFill>
                  <a:schemeClr val="bg1"/>
                </a:solidFill>
              </a:rPr>
              <a:t>(p</a:t>
            </a:r>
            <a:r>
              <a:rPr lang="fr-CA" altLang="fr-FR" dirty="0">
                <a:solidFill>
                  <a:schemeClr val="bg1"/>
                </a:solidFill>
              </a:rPr>
              <a:t>. </a:t>
            </a:r>
            <a:r>
              <a:rPr lang="fr-CA" altLang="fr-FR" dirty="0">
                <a:solidFill>
                  <a:schemeClr val="accent1">
                    <a:lumMod val="50000"/>
                  </a:schemeClr>
                </a:solidFill>
              </a:rPr>
              <a:t>514</a:t>
            </a:r>
            <a:r>
              <a:rPr lang="fr-CA" altLang="fr-FR" sz="1600" dirty="0">
                <a:solidFill>
                  <a:schemeClr val="bg1"/>
                </a:solidFill>
              </a:rPr>
              <a:t>) </a:t>
            </a:r>
            <a:endParaRPr lang="fr-CA" sz="1600"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paie de l’employé</a:t>
            </a:r>
          </a:p>
          <a:p>
            <a:pPr marL="0" indent="0" algn="ctr">
              <a:buNone/>
            </a:pPr>
            <a:r>
              <a:rPr lang="fr-CA" sz="2400" b="1" dirty="0">
                <a:solidFill>
                  <a:srgbClr val="C00000"/>
                </a:solidFill>
                <a:latin typeface="Helvetica" panose="020B0604020202020204" pitchFamily="34" charset="0"/>
              </a:rPr>
              <a:t>À vous de jouer p. </a:t>
            </a:r>
            <a:r>
              <a:rPr lang="fr-CA" sz="2400" b="1" dirty="0">
                <a:solidFill>
                  <a:schemeClr val="accent1">
                    <a:lumMod val="50000"/>
                  </a:schemeClr>
                </a:solidFill>
                <a:latin typeface="Helvetica" panose="020B0604020202020204" pitchFamily="34" charset="0"/>
              </a:rPr>
              <a:t>513-514</a:t>
            </a:r>
            <a:endParaRPr lang="fr-CA" sz="2400" b="1" dirty="0">
              <a:solidFill>
                <a:schemeClr val="accent1">
                  <a:lumMod val="50000"/>
                </a:schemeClr>
              </a:solidFill>
            </a:endParaRPr>
          </a:p>
        </p:txBody>
      </p:sp>
      <p:pic>
        <p:nvPicPr>
          <p:cNvPr id="5" name="Image 4">
            <a:extLst>
              <a:ext uri="{FF2B5EF4-FFF2-40B4-BE49-F238E27FC236}">
                <a16:creationId xmlns:a16="http://schemas.microsoft.com/office/drawing/2014/main" id="{0E5AA5CD-5D9F-4206-B6A4-F4623715A32F}"/>
              </a:ext>
            </a:extLst>
          </p:cNvPr>
          <p:cNvPicPr>
            <a:picLocks noChangeAspect="1"/>
          </p:cNvPicPr>
          <p:nvPr>
            <p:custDataLst>
              <p:tags r:id="rId4"/>
            </p:custDataLst>
          </p:nvPr>
        </p:nvPicPr>
        <p:blipFill>
          <a:blip r:embed="rId7"/>
          <a:stretch>
            <a:fillRect/>
          </a:stretch>
        </p:blipFill>
        <p:spPr>
          <a:xfrm>
            <a:off x="900112" y="700087"/>
            <a:ext cx="7905221" cy="5717646"/>
          </a:xfrm>
          <a:prstGeom prst="rect">
            <a:avLst/>
          </a:prstGeom>
        </p:spPr>
      </p:pic>
    </p:spTree>
    <p:extLst>
      <p:ext uri="{BB962C8B-B14F-4D97-AF65-F5344CB8AC3E}">
        <p14:creationId xmlns:p14="http://schemas.microsoft.com/office/powerpoint/2010/main" val="1163170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1600" dirty="0">
                <a:solidFill>
                  <a:schemeClr val="bg1"/>
                </a:solidFill>
              </a:rPr>
              <a:t>(p</a:t>
            </a:r>
            <a:r>
              <a:rPr lang="fr-CA" altLang="fr-FR" dirty="0">
                <a:solidFill>
                  <a:schemeClr val="bg1"/>
                </a:solidFill>
              </a:rPr>
              <a:t>. </a:t>
            </a:r>
            <a:r>
              <a:rPr lang="fr-CA" altLang="fr-FR" dirty="0">
                <a:solidFill>
                  <a:schemeClr val="accent1">
                    <a:lumMod val="50000"/>
                  </a:schemeClr>
                </a:solidFill>
              </a:rPr>
              <a:t>514</a:t>
            </a:r>
            <a:r>
              <a:rPr lang="fr-CA" altLang="fr-FR" sz="1600" dirty="0">
                <a:solidFill>
                  <a:schemeClr val="bg1"/>
                </a:solidFill>
              </a:rPr>
              <a:t>) </a:t>
            </a:r>
            <a:endParaRPr lang="fr-CA" sz="1600"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paie de l’employé</a:t>
            </a:r>
          </a:p>
          <a:p>
            <a:pPr marL="0" indent="0" algn="ctr">
              <a:buNone/>
            </a:pPr>
            <a:r>
              <a:rPr lang="fr-CA" sz="2400" b="1" dirty="0">
                <a:solidFill>
                  <a:srgbClr val="C00000"/>
                </a:solidFill>
                <a:latin typeface="Helvetica" panose="020B0604020202020204" pitchFamily="34" charset="0"/>
              </a:rPr>
              <a:t>À vous de jouer p. </a:t>
            </a:r>
            <a:r>
              <a:rPr lang="fr-CA" sz="2400" b="1" dirty="0">
                <a:solidFill>
                  <a:schemeClr val="accent1">
                    <a:lumMod val="50000"/>
                  </a:schemeClr>
                </a:solidFill>
                <a:latin typeface="Helvetica" panose="020B0604020202020204" pitchFamily="34" charset="0"/>
              </a:rPr>
              <a:t>513-514</a:t>
            </a:r>
            <a:endParaRPr lang="fr-CA" sz="2400" b="1" dirty="0">
              <a:solidFill>
                <a:schemeClr val="accent1">
                  <a:lumMod val="50000"/>
                </a:schemeClr>
              </a:solidFill>
            </a:endParaRPr>
          </a:p>
        </p:txBody>
      </p:sp>
      <p:pic>
        <p:nvPicPr>
          <p:cNvPr id="7" name="Image 6">
            <a:extLst>
              <a:ext uri="{FF2B5EF4-FFF2-40B4-BE49-F238E27FC236}">
                <a16:creationId xmlns:a16="http://schemas.microsoft.com/office/drawing/2014/main" id="{64AE812F-5DF6-4EEA-9372-BDDBC0F8190D}"/>
              </a:ext>
            </a:extLst>
          </p:cNvPr>
          <p:cNvPicPr>
            <a:picLocks noChangeAspect="1"/>
          </p:cNvPicPr>
          <p:nvPr>
            <p:custDataLst>
              <p:tags r:id="rId4"/>
            </p:custDataLst>
          </p:nvPr>
        </p:nvPicPr>
        <p:blipFill>
          <a:blip r:embed="rId7"/>
          <a:stretch>
            <a:fillRect/>
          </a:stretch>
        </p:blipFill>
        <p:spPr>
          <a:xfrm>
            <a:off x="550333" y="2024591"/>
            <a:ext cx="8391525" cy="4095750"/>
          </a:xfrm>
          <a:prstGeom prst="rect">
            <a:avLst/>
          </a:prstGeom>
        </p:spPr>
      </p:pic>
    </p:spTree>
    <p:extLst>
      <p:ext uri="{BB962C8B-B14F-4D97-AF65-F5344CB8AC3E}">
        <p14:creationId xmlns:p14="http://schemas.microsoft.com/office/powerpoint/2010/main" val="4063696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contribution de l’employeur</a:t>
            </a:r>
            <a:endParaRPr lang="fr-CA" sz="3200" dirty="0"/>
          </a:p>
        </p:txBody>
      </p:sp>
      <p:sp>
        <p:nvSpPr>
          <p:cNvPr id="6" name="Espace réservé du contenu 2">
            <a:extLst>
              <a:ext uri="{FF2B5EF4-FFF2-40B4-BE49-F238E27FC236}">
                <a16:creationId xmlns:a16="http://schemas.microsoft.com/office/drawing/2014/main" id="{EA7606BF-B6FA-465E-9BB9-0846913325DF}"/>
              </a:ext>
            </a:extLst>
          </p:cNvPr>
          <p:cNvSpPr txBox="1">
            <a:spLocks/>
          </p:cNvSpPr>
          <p:nvPr>
            <p:custDataLst>
              <p:tags r:id="rId4"/>
            </p:custDataLst>
          </p:nvPr>
        </p:nvSpPr>
        <p:spPr bwMode="auto">
          <a:xfrm>
            <a:off x="1167341" y="1364854"/>
            <a:ext cx="7562850" cy="545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Calibri" panose="020F0502020204030204" pitchFamily="34" charset="0"/>
                <a:ea typeface="MS PGothic" panose="020B0600070205080204" pitchFamily="34" charset="-128"/>
              </a:defRPr>
            </a:lvl1pPr>
            <a:lvl2pPr marL="800100" indent="-34290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342900" lvl="1" defTabSz="914400" eaLnBrk="1" hangingPunct="1">
              <a:spcBef>
                <a:spcPct val="20000"/>
              </a:spcBef>
              <a:spcAft>
                <a:spcPts val="600"/>
              </a:spcAft>
              <a:buClr>
                <a:srgbClr val="A7062E"/>
              </a:buClr>
              <a:buFont typeface="Wingdings" panose="05000000000000000000" pitchFamily="2" charset="2"/>
              <a:buChar char="Ø"/>
              <a:defRPr/>
            </a:pPr>
            <a:r>
              <a:rPr lang="fr-CA" altLang="fr-FR" sz="2400" b="1" i="1" dirty="0">
                <a:latin typeface="Helvetica" panose="020B0604020202020204" pitchFamily="34" charset="0"/>
                <a:ea typeface="+mn-ea"/>
              </a:rPr>
              <a:t>Les charges sociales</a:t>
            </a:r>
          </a:p>
          <a:p>
            <a:pPr lvl="1">
              <a:spcBef>
                <a:spcPct val="20000"/>
              </a:spcBef>
              <a:buFont typeface="Arial" panose="020B0604020202020204" pitchFamily="34" charset="0"/>
              <a:buChar char="•"/>
              <a:tabLst>
                <a:tab pos="2155825" algn="l"/>
              </a:tabLst>
              <a:defRPr/>
            </a:pPr>
            <a:r>
              <a:rPr lang="fr-CA" altLang="fr-FR" sz="2000" b="1" dirty="0">
                <a:latin typeface="Helvetica" panose="020B0604020202020204" pitchFamily="34" charset="0"/>
              </a:rPr>
              <a:t>RRQ</a:t>
            </a:r>
            <a:r>
              <a:rPr lang="fr-CA" altLang="fr-FR" sz="2000" dirty="0">
                <a:latin typeface="Helvetica" panose="020B0604020202020204" pitchFamily="34" charset="0"/>
              </a:rPr>
              <a:t> 	=  1 x retenue de l’employé</a:t>
            </a:r>
          </a:p>
          <a:p>
            <a:pPr lvl="1">
              <a:spcBef>
                <a:spcPct val="20000"/>
              </a:spcBef>
              <a:buFont typeface="Arial" panose="020B0604020202020204" pitchFamily="34" charset="0"/>
              <a:buChar char="•"/>
              <a:tabLst>
                <a:tab pos="2155825" algn="l"/>
              </a:tabLst>
              <a:defRPr/>
            </a:pPr>
            <a:r>
              <a:rPr lang="fr-CA" altLang="fr-FR" sz="2000" b="1" dirty="0">
                <a:latin typeface="Helvetica" panose="020B0604020202020204" pitchFamily="34" charset="0"/>
              </a:rPr>
              <a:t>RQAP  	</a:t>
            </a:r>
            <a:r>
              <a:rPr lang="fr-CA" altLang="fr-FR" sz="2000" dirty="0">
                <a:latin typeface="Helvetica" panose="020B0604020202020204" pitchFamily="34" charset="0"/>
              </a:rPr>
              <a:t>=  1,4 x retenue de l’employé</a:t>
            </a:r>
          </a:p>
          <a:p>
            <a:pPr lvl="1">
              <a:spcBef>
                <a:spcPct val="20000"/>
              </a:spcBef>
              <a:buFont typeface="Arial" panose="020B0604020202020204" pitchFamily="34" charset="0"/>
              <a:buChar char="•"/>
              <a:tabLst>
                <a:tab pos="2155825" algn="l"/>
              </a:tabLst>
              <a:defRPr/>
            </a:pPr>
            <a:r>
              <a:rPr lang="fr-CA" altLang="fr-FR" sz="2000" b="1" dirty="0">
                <a:latin typeface="Helvetica" panose="020B0604020202020204" pitchFamily="34" charset="0"/>
              </a:rPr>
              <a:t>A-E</a:t>
            </a:r>
            <a:r>
              <a:rPr lang="fr-CA" altLang="fr-FR" sz="2000" dirty="0">
                <a:latin typeface="Helvetica" panose="020B0604020202020204" pitchFamily="34" charset="0"/>
              </a:rPr>
              <a:t> 	=  1,4 X retenue de l’employé</a:t>
            </a:r>
          </a:p>
          <a:p>
            <a:pPr lvl="1">
              <a:spcBef>
                <a:spcPct val="20000"/>
              </a:spcBef>
              <a:buFont typeface="Arial" panose="020B0604020202020204" pitchFamily="34" charset="0"/>
              <a:buChar char="•"/>
              <a:tabLst>
                <a:tab pos="2155825" algn="l"/>
              </a:tabLst>
              <a:defRPr/>
            </a:pPr>
            <a:r>
              <a:rPr lang="fr-CA" altLang="fr-FR" sz="2000" b="1" dirty="0">
                <a:latin typeface="Helvetica" panose="020B0604020202020204" pitchFamily="34" charset="0"/>
              </a:rPr>
              <a:t>FSS</a:t>
            </a:r>
            <a:r>
              <a:rPr lang="fr-CA" altLang="fr-FR" sz="2000" dirty="0">
                <a:latin typeface="Helvetica" panose="020B0604020202020204" pitchFamily="34" charset="0"/>
              </a:rPr>
              <a:t> 	=  % salaire brut de l’employé</a:t>
            </a:r>
          </a:p>
          <a:p>
            <a:pPr lvl="1">
              <a:spcBef>
                <a:spcPct val="20000"/>
              </a:spcBef>
              <a:buFont typeface="Arial" panose="020B0604020202020204" pitchFamily="34" charset="0"/>
              <a:buChar char="•"/>
              <a:tabLst>
                <a:tab pos="2155825" algn="l"/>
              </a:tabLst>
              <a:defRPr/>
            </a:pPr>
            <a:r>
              <a:rPr lang="fr-CA" altLang="fr-FR" sz="2000" b="1" dirty="0">
                <a:latin typeface="Helvetica" panose="020B0604020202020204" pitchFamily="34" charset="0"/>
              </a:rPr>
              <a:t>CNESST</a:t>
            </a:r>
            <a:r>
              <a:rPr lang="fr-CA" altLang="fr-FR" sz="2000" dirty="0">
                <a:latin typeface="Helvetica" panose="020B0604020202020204" pitchFamily="34" charset="0"/>
              </a:rPr>
              <a:t> 	=  % salaire brut de l’employé (relié au risque)</a:t>
            </a:r>
          </a:p>
          <a:p>
            <a:pPr marL="457200" lvl="1" indent="0">
              <a:spcBef>
                <a:spcPct val="20000"/>
              </a:spcBef>
              <a:defRPr/>
            </a:pPr>
            <a:endParaRPr lang="fr-CA" altLang="fr-FR" sz="1000" dirty="0">
              <a:latin typeface="Helvetica" panose="020B0604020202020204" pitchFamily="34" charset="0"/>
            </a:endParaRPr>
          </a:p>
          <a:p>
            <a:pPr marL="342900" lvl="1" defTabSz="914400" eaLnBrk="1" hangingPunct="1">
              <a:lnSpc>
                <a:spcPts val="2600"/>
              </a:lnSpc>
              <a:spcBef>
                <a:spcPct val="20000"/>
              </a:spcBef>
              <a:buClr>
                <a:srgbClr val="A7062E"/>
              </a:buClr>
              <a:buFont typeface="Wingdings" panose="05000000000000000000" pitchFamily="2" charset="2"/>
              <a:buChar char="Ø"/>
              <a:defRPr/>
            </a:pPr>
            <a:r>
              <a:rPr lang="fr-CA" altLang="fr-FR" sz="2400" b="1" i="1" dirty="0">
                <a:latin typeface="Helvetica" panose="020B0604020202020204" pitchFamily="34" charset="0"/>
                <a:ea typeface="+mn-ea"/>
              </a:rPr>
              <a:t>La provision pour vacances</a:t>
            </a:r>
          </a:p>
          <a:p>
            <a:pPr lvl="1">
              <a:spcBef>
                <a:spcPct val="20000"/>
              </a:spcBef>
              <a:buFont typeface="Arial" panose="020B0604020202020204" pitchFamily="34" charset="0"/>
              <a:buChar char="•"/>
              <a:tabLst>
                <a:tab pos="2155825" algn="l"/>
              </a:tabLst>
              <a:defRPr/>
            </a:pPr>
            <a:r>
              <a:rPr lang="fr-CA" altLang="fr-FR" sz="2000" b="1" dirty="0">
                <a:latin typeface="Helvetica" panose="020B0604020202020204" pitchFamily="34" charset="0"/>
              </a:rPr>
              <a:t>2 sem. vacances </a:t>
            </a:r>
            <a:r>
              <a:rPr lang="fr-CA" altLang="fr-FR" sz="2000" dirty="0">
                <a:latin typeface="Helvetica" panose="020B0604020202020204" pitchFamily="34" charset="0"/>
              </a:rPr>
              <a:t>(ancienneté &lt; 5 ans) </a:t>
            </a:r>
            <a:r>
              <a:rPr lang="fr-CA" altLang="fr-FR" sz="2000" b="1" dirty="0">
                <a:latin typeface="Helvetica" panose="020B0604020202020204" pitchFamily="34" charset="0"/>
              </a:rPr>
              <a:t>= 4% sal. brut</a:t>
            </a:r>
          </a:p>
          <a:p>
            <a:pPr lvl="1">
              <a:spcBef>
                <a:spcPct val="20000"/>
              </a:spcBef>
              <a:buFont typeface="Arial" panose="020B0604020202020204" pitchFamily="34" charset="0"/>
              <a:buChar char="•"/>
              <a:tabLst>
                <a:tab pos="2155825" algn="l"/>
              </a:tabLst>
              <a:defRPr/>
            </a:pPr>
            <a:r>
              <a:rPr lang="fr-CA" altLang="fr-FR" sz="2000" b="1" dirty="0">
                <a:latin typeface="Helvetica" panose="020B0604020202020204" pitchFamily="34" charset="0"/>
              </a:rPr>
              <a:t>3 sem. vacances </a:t>
            </a:r>
            <a:r>
              <a:rPr lang="fr-CA" altLang="fr-FR" sz="2000" dirty="0">
                <a:latin typeface="Helvetica" panose="020B0604020202020204" pitchFamily="34" charset="0"/>
              </a:rPr>
              <a:t>(ancienneté &gt; 5 ans)</a:t>
            </a:r>
            <a:r>
              <a:rPr lang="fr-CA" altLang="fr-FR" sz="2000" b="1" dirty="0">
                <a:latin typeface="Helvetica" panose="020B0604020202020204" pitchFamily="34" charset="0"/>
              </a:rPr>
              <a:t> = 6% sal. brut </a:t>
            </a:r>
            <a:endParaRPr lang="fr-CA" altLang="fr-FR" sz="2000" dirty="0">
              <a:latin typeface="Helvetica" panose="020B0604020202020204" pitchFamily="34" charset="0"/>
            </a:endParaRPr>
          </a:p>
          <a:p>
            <a:pPr lvl="1">
              <a:spcBef>
                <a:spcPct val="20000"/>
              </a:spcBef>
              <a:buFont typeface="Wingdings" panose="05000000000000000000" pitchFamily="2" charset="2"/>
              <a:buChar char="q"/>
              <a:defRPr/>
            </a:pPr>
            <a:endParaRPr lang="fr-CA" altLang="fr-FR" sz="1000" dirty="0">
              <a:latin typeface="Helvetica" panose="020B0604020202020204" pitchFamily="34" charset="0"/>
            </a:endParaRPr>
          </a:p>
          <a:p>
            <a:pPr marL="342900" lvl="1" defTabSz="914400" eaLnBrk="1" hangingPunct="1">
              <a:lnSpc>
                <a:spcPts val="2600"/>
              </a:lnSpc>
              <a:spcBef>
                <a:spcPct val="20000"/>
              </a:spcBef>
              <a:spcAft>
                <a:spcPts val="600"/>
              </a:spcAft>
              <a:buClr>
                <a:srgbClr val="A7062E"/>
              </a:buClr>
              <a:buFont typeface="Wingdings" panose="05000000000000000000" pitchFamily="2" charset="2"/>
              <a:buChar char="Ø"/>
              <a:defRPr/>
            </a:pPr>
            <a:r>
              <a:rPr lang="fr-CA" altLang="fr-FR" sz="2400" b="1" i="1" dirty="0">
                <a:latin typeface="Helvetica" panose="020B0604020202020204" pitchFamily="34" charset="0"/>
                <a:ea typeface="+mn-ea"/>
              </a:rPr>
              <a:t>Les avantages sociaux</a:t>
            </a:r>
          </a:p>
          <a:p>
            <a:pPr lvl="1">
              <a:spcBef>
                <a:spcPct val="20000"/>
              </a:spcBef>
              <a:buFont typeface="Arial" panose="020B0604020202020204" pitchFamily="34" charset="0"/>
              <a:buChar char="•"/>
              <a:defRPr/>
            </a:pPr>
            <a:r>
              <a:rPr lang="fr-CA" altLang="fr-FR" sz="2000" dirty="0">
                <a:latin typeface="Helvetica" panose="020B0604020202020204" pitchFamily="34" charset="0"/>
              </a:rPr>
              <a:t>Variable en fonction des ententes</a:t>
            </a:r>
          </a:p>
          <a:p>
            <a:pPr>
              <a:spcBef>
                <a:spcPct val="20000"/>
              </a:spcBef>
              <a:defRPr/>
            </a:pPr>
            <a:endParaRPr lang="fr-CA" altLang="fr-FR" sz="2000" dirty="0">
              <a:latin typeface="Helvetica" panose="020B0604020202020204" pitchFamily="34" charset="0"/>
            </a:endParaRPr>
          </a:p>
        </p:txBody>
      </p:sp>
      <p:sp>
        <p:nvSpPr>
          <p:cNvPr id="7" name="Rectangle : coins arrondis 6">
            <a:extLst>
              <a:ext uri="{FF2B5EF4-FFF2-40B4-BE49-F238E27FC236}">
                <a16:creationId xmlns:a16="http://schemas.microsoft.com/office/drawing/2014/main" id="{DF5982DA-030E-4B30-8933-602149B5D909}"/>
              </a:ext>
            </a:extLst>
          </p:cNvPr>
          <p:cNvSpPr/>
          <p:nvPr>
            <p:custDataLst>
              <p:tags r:id="rId5"/>
            </p:custDataLst>
          </p:nvPr>
        </p:nvSpPr>
        <p:spPr>
          <a:xfrm>
            <a:off x="6769820" y="1144520"/>
            <a:ext cx="932645" cy="674294"/>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I</a:t>
            </a:r>
          </a:p>
        </p:txBody>
      </p:sp>
    </p:spTree>
    <p:extLst>
      <p:ext uri="{BB962C8B-B14F-4D97-AF65-F5344CB8AC3E}">
        <p14:creationId xmlns:p14="http://schemas.microsoft.com/office/powerpoint/2010/main" val="141667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7" end="7"/>
                                            </p:txEl>
                                          </p:spTgt>
                                        </p:tgtEl>
                                        <p:attrNameLst>
                                          <p:attrName>style.visibility</p:attrName>
                                        </p:attrNameLst>
                                      </p:cBhvr>
                                      <p:to>
                                        <p:strVal val="visible"/>
                                      </p:to>
                                    </p:set>
                                    <p:animEffect transition="in" filter="fade">
                                      <p:cBhvr>
                                        <p:cTn id="15" dur="500"/>
                                        <p:tgtEl>
                                          <p:spTgt spid="6">
                                            <p:txEl>
                                              <p:pRg st="7" end="7"/>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11" end="11"/>
                                            </p:txEl>
                                          </p:spTgt>
                                        </p:tgtEl>
                                        <p:attrNameLst>
                                          <p:attrName>style.visibility</p:attrName>
                                        </p:attrNameLst>
                                      </p:cBhvr>
                                      <p:to>
                                        <p:strVal val="visible"/>
                                      </p:to>
                                    </p:set>
                                    <p:animEffect transition="in" filter="fade">
                                      <p:cBhvr>
                                        <p:cTn id="18" dur="500"/>
                                        <p:tgtEl>
                                          <p:spTgt spid="6">
                                            <p:txEl>
                                              <p:pRg st="11" end="1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5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500"/>
                                        <p:tgtEl>
                                          <p:spTgt spid="6">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500"/>
                                        <p:tgtEl>
                                          <p:spTgt spid="6">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fade">
                                      <p:cBhvr>
                                        <p:cTn id="38" dur="500"/>
                                        <p:tgtEl>
                                          <p:spTgt spid="6">
                                            <p:txEl>
                                              <p:pRg st="4" end="4"/>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animEffect transition="in" filter="fade">
                                      <p:cBhvr>
                                        <p:cTn id="41" dur="500"/>
                                        <p:tgtEl>
                                          <p:spTgt spid="6">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6">
                                            <p:txEl>
                                              <p:pRg st="8" end="8"/>
                                            </p:txEl>
                                          </p:spTgt>
                                        </p:tgtEl>
                                        <p:attrNameLst>
                                          <p:attrName>style.visibility</p:attrName>
                                        </p:attrNameLst>
                                      </p:cBhvr>
                                      <p:to>
                                        <p:strVal val="visible"/>
                                      </p:to>
                                    </p:set>
                                    <p:animEffect transition="in" filter="fade">
                                      <p:cBhvr>
                                        <p:cTn id="46" dur="500"/>
                                        <p:tgtEl>
                                          <p:spTgt spid="6">
                                            <p:txEl>
                                              <p:pRg st="8" end="8"/>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6">
                                            <p:txEl>
                                              <p:pRg st="9" end="9"/>
                                            </p:txEl>
                                          </p:spTgt>
                                        </p:tgtEl>
                                        <p:attrNameLst>
                                          <p:attrName>style.visibility</p:attrName>
                                        </p:attrNameLst>
                                      </p:cBhvr>
                                      <p:to>
                                        <p:strVal val="visible"/>
                                      </p:to>
                                    </p:set>
                                    <p:animEffect transition="in" filter="fade">
                                      <p:cBhvr>
                                        <p:cTn id="49" dur="500"/>
                                        <p:tgtEl>
                                          <p:spTgt spid="6">
                                            <p:txEl>
                                              <p:pRg st="9" end="9"/>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6">
                                            <p:txEl>
                                              <p:pRg st="12" end="12"/>
                                            </p:txEl>
                                          </p:spTgt>
                                        </p:tgtEl>
                                        <p:attrNameLst>
                                          <p:attrName>style.visibility</p:attrName>
                                        </p:attrNameLst>
                                      </p:cBhvr>
                                      <p:to>
                                        <p:strVal val="visible"/>
                                      </p:to>
                                    </p:set>
                                    <p:animEffect transition="in" filter="barn(inVertical)">
                                      <p:cBhvr>
                                        <p:cTn id="54" dur="5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ADF5B4-410B-4A04-805E-54A822760F41}"/>
              </a:ext>
            </a:extLst>
          </p:cNvPr>
          <p:cNvSpPr/>
          <p:nvPr>
            <p:custDataLst>
              <p:tags r:id="rId1"/>
            </p:custDataLst>
          </p:nvPr>
        </p:nvSpPr>
        <p:spPr>
          <a:xfrm>
            <a:off x="6502400" y="3115732"/>
            <a:ext cx="2091267" cy="3397702"/>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ext Placeholder 3"/>
          <p:cNvSpPr txBox="1">
            <a:spLocks/>
          </p:cNvSpPr>
          <p:nvPr>
            <p:custDataLst>
              <p:tags r:id="rId2"/>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3"/>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2400" dirty="0">
                <a:solidFill>
                  <a:schemeClr val="bg1"/>
                </a:solidFill>
              </a:rPr>
              <a:t>(p</a:t>
            </a:r>
            <a:r>
              <a:rPr lang="fr-CA" altLang="fr-FR" dirty="0">
                <a:solidFill>
                  <a:schemeClr val="bg1"/>
                </a:solidFill>
              </a:rPr>
              <a:t>. </a:t>
            </a:r>
            <a:r>
              <a:rPr lang="fr-CA" altLang="fr-FR" dirty="0">
                <a:solidFill>
                  <a:schemeClr val="accent1">
                    <a:lumMod val="50000"/>
                  </a:schemeClr>
                </a:solidFill>
              </a:rPr>
              <a:t>519</a:t>
            </a:r>
            <a:r>
              <a:rPr lang="fr-CA" altLang="fr-FR" sz="2400" dirty="0">
                <a:solidFill>
                  <a:schemeClr val="bg1"/>
                </a:solidFill>
              </a:rPr>
              <a:t>)</a:t>
            </a:r>
            <a:r>
              <a:rPr lang="fr-CA" altLang="fr-FR" dirty="0">
                <a:solidFill>
                  <a:schemeClr val="bg1"/>
                </a:solidFill>
              </a:rPr>
              <a:t>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4"/>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contribution de l’employeur</a:t>
            </a:r>
            <a:endParaRPr lang="fr-CA" sz="3200" dirty="0"/>
          </a:p>
        </p:txBody>
      </p:sp>
      <p:pic>
        <p:nvPicPr>
          <p:cNvPr id="10" name="Image 9">
            <a:extLst>
              <a:ext uri="{FF2B5EF4-FFF2-40B4-BE49-F238E27FC236}">
                <a16:creationId xmlns:a16="http://schemas.microsoft.com/office/drawing/2014/main" id="{03E84355-C295-4438-AE35-51A069A41E33}"/>
              </a:ext>
            </a:extLst>
          </p:cNvPr>
          <p:cNvPicPr>
            <a:picLocks noChangeAspect="1"/>
          </p:cNvPicPr>
          <p:nvPr>
            <p:custDataLst>
              <p:tags r:id="rId5"/>
            </p:custDataLst>
          </p:nvPr>
        </p:nvPicPr>
        <p:blipFill>
          <a:blip r:embed="rId8"/>
          <a:stretch>
            <a:fillRect/>
          </a:stretch>
        </p:blipFill>
        <p:spPr>
          <a:xfrm>
            <a:off x="656678" y="1481667"/>
            <a:ext cx="7936989" cy="4817533"/>
          </a:xfrm>
          <a:prstGeom prst="rect">
            <a:avLst/>
          </a:prstGeom>
        </p:spPr>
      </p:pic>
    </p:spTree>
    <p:extLst>
      <p:ext uri="{BB962C8B-B14F-4D97-AF65-F5344CB8AC3E}">
        <p14:creationId xmlns:p14="http://schemas.microsoft.com/office/powerpoint/2010/main" val="791257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2400" dirty="0">
                <a:solidFill>
                  <a:schemeClr val="bg1"/>
                </a:solidFill>
              </a:rPr>
              <a:t>(p</a:t>
            </a:r>
            <a:r>
              <a:rPr lang="fr-CA" altLang="fr-FR" dirty="0">
                <a:solidFill>
                  <a:schemeClr val="bg1"/>
                </a:solidFill>
              </a:rPr>
              <a:t>. </a:t>
            </a:r>
            <a:r>
              <a:rPr lang="fr-CA" altLang="fr-FR" dirty="0">
                <a:solidFill>
                  <a:schemeClr val="accent1">
                    <a:lumMod val="50000"/>
                  </a:schemeClr>
                </a:solidFill>
              </a:rPr>
              <a:t>521</a:t>
            </a:r>
            <a:r>
              <a:rPr lang="fr-CA" altLang="fr-FR" sz="2400" dirty="0">
                <a:solidFill>
                  <a:schemeClr val="bg1"/>
                </a:solidFill>
              </a:rPr>
              <a:t>)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contribution de l’employeur</a:t>
            </a:r>
            <a:endParaRPr lang="fr-CA" sz="3200" dirty="0"/>
          </a:p>
        </p:txBody>
      </p:sp>
      <p:pic>
        <p:nvPicPr>
          <p:cNvPr id="10" name="Image 9">
            <a:extLst>
              <a:ext uri="{FF2B5EF4-FFF2-40B4-BE49-F238E27FC236}">
                <a16:creationId xmlns:a16="http://schemas.microsoft.com/office/drawing/2014/main" id="{438B85F8-0D09-447B-B696-221B6BD5652E}"/>
              </a:ext>
            </a:extLst>
          </p:cNvPr>
          <p:cNvPicPr>
            <a:picLocks noChangeAspect="1"/>
          </p:cNvPicPr>
          <p:nvPr>
            <p:custDataLst>
              <p:tags r:id="rId4"/>
            </p:custDataLst>
          </p:nvPr>
        </p:nvPicPr>
        <p:blipFill>
          <a:blip r:embed="rId7"/>
          <a:stretch>
            <a:fillRect/>
          </a:stretch>
        </p:blipFill>
        <p:spPr>
          <a:xfrm>
            <a:off x="550333" y="1646590"/>
            <a:ext cx="8187267" cy="4229301"/>
          </a:xfrm>
          <a:prstGeom prst="rect">
            <a:avLst/>
          </a:prstGeom>
        </p:spPr>
      </p:pic>
    </p:spTree>
    <p:extLst>
      <p:ext uri="{BB962C8B-B14F-4D97-AF65-F5344CB8AC3E}">
        <p14:creationId xmlns:p14="http://schemas.microsoft.com/office/powerpoint/2010/main" val="3890696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4294967295"/>
            <p:custDataLst>
              <p:tags r:id="rId1"/>
            </p:custDataLst>
          </p:nvPr>
        </p:nvSpPr>
        <p:spPr>
          <a:xfrm>
            <a:off x="1213573" y="1543050"/>
            <a:ext cx="1120536" cy="585483"/>
          </a:xfrm>
          <a:prstGeom prst="rect">
            <a:avLst/>
          </a:prstGeom>
        </p:spPr>
        <p:txBody>
          <a:bodyPr/>
          <a:lstStyle/>
          <a:p>
            <a:r>
              <a:rPr lang="en-US" sz="7200" b="1" dirty="0">
                <a:solidFill>
                  <a:schemeClr val="bg1"/>
                </a:solidFill>
              </a:rPr>
              <a:t>09</a:t>
            </a:r>
          </a:p>
        </p:txBody>
      </p:sp>
      <p:sp>
        <p:nvSpPr>
          <p:cNvPr id="7" name="Text Placeholder 6"/>
          <p:cNvSpPr>
            <a:spLocks noGrp="1"/>
          </p:cNvSpPr>
          <p:nvPr>
            <p:ph type="body" sz="quarter" idx="4294967295"/>
            <p:custDataLst>
              <p:tags r:id="rId2"/>
            </p:custDataLst>
          </p:nvPr>
        </p:nvSpPr>
        <p:spPr>
          <a:xfrm>
            <a:off x="2959978" y="1352550"/>
            <a:ext cx="5908814" cy="369718"/>
          </a:xfrm>
          <a:prstGeom prst="rect">
            <a:avLst/>
          </a:prstGeom>
        </p:spPr>
        <p:txBody>
          <a:bodyPr/>
          <a:lstStyle/>
          <a:p>
            <a:r>
              <a:rPr lang="fr-CA" sz="4000" dirty="0">
                <a:solidFill>
                  <a:schemeClr val="tx2"/>
                </a:solidFill>
              </a:rPr>
              <a:t>Une introduction à la paie </a:t>
            </a:r>
            <a:endParaRPr lang="en-US" sz="4000" dirty="0">
              <a:solidFill>
                <a:schemeClr val="tx2"/>
              </a:solidFill>
            </a:endParaRPr>
          </a:p>
        </p:txBody>
      </p:sp>
      <p:sp>
        <p:nvSpPr>
          <p:cNvPr id="4" name="Espace réservé du texte 3"/>
          <p:cNvSpPr txBox="1">
            <a:spLocks/>
          </p:cNvSpPr>
          <p:nvPr>
            <p:custDataLst>
              <p:tags r:id="rId3"/>
            </p:custDataLst>
          </p:nvPr>
        </p:nvSpPr>
        <p:spPr>
          <a:xfrm>
            <a:off x="3338374" y="2762009"/>
            <a:ext cx="5530418" cy="3589353"/>
          </a:xfrm>
          <a:prstGeom prst="rect">
            <a:avLst/>
          </a:prstGeom>
        </p:spPr>
        <p:txBody>
          <a:bodyP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ct val="0"/>
              </a:spcBef>
              <a:spcAft>
                <a:spcPts val="1000"/>
              </a:spcAft>
              <a:buFont typeface="+mj-lt"/>
              <a:buAutoNum type="arabicPeriod"/>
            </a:pPr>
            <a:r>
              <a:rPr lang="fr-CA" altLang="fr-FR" sz="2000" dirty="0"/>
              <a:t>L’embauche d’un nouvel employé</a:t>
            </a:r>
          </a:p>
          <a:p>
            <a:pPr marL="342900" indent="-342900">
              <a:lnSpc>
                <a:spcPct val="100000"/>
              </a:lnSpc>
              <a:spcBef>
                <a:spcPct val="0"/>
              </a:spcBef>
              <a:spcAft>
                <a:spcPts val="1000"/>
              </a:spcAft>
              <a:buFont typeface="+mj-lt"/>
              <a:buAutoNum type="arabicPeriod"/>
            </a:pPr>
            <a:r>
              <a:rPr lang="fr-CA" altLang="fr-FR" sz="2000" dirty="0"/>
              <a:t>Le salaire et les conditions de travail</a:t>
            </a:r>
          </a:p>
          <a:p>
            <a:pPr marL="342900" indent="-342900">
              <a:lnSpc>
                <a:spcPct val="100000"/>
              </a:lnSpc>
              <a:spcBef>
                <a:spcPct val="0"/>
              </a:spcBef>
              <a:spcAft>
                <a:spcPts val="1000"/>
              </a:spcAft>
              <a:buFont typeface="+mj-lt"/>
              <a:buAutoNum type="arabicPeriod"/>
            </a:pPr>
            <a:r>
              <a:rPr lang="fr-CA" altLang="fr-FR" sz="2000" dirty="0"/>
              <a:t>Les retenues salariales</a:t>
            </a:r>
          </a:p>
          <a:p>
            <a:pPr marL="342900" indent="-342900">
              <a:lnSpc>
                <a:spcPct val="100000"/>
              </a:lnSpc>
              <a:spcBef>
                <a:spcPct val="0"/>
              </a:spcBef>
              <a:spcAft>
                <a:spcPts val="600"/>
              </a:spcAft>
              <a:buFont typeface="+mj-lt"/>
              <a:buAutoNum type="arabicPeriod"/>
            </a:pPr>
            <a:r>
              <a:rPr lang="fr-CA" altLang="fr-FR" sz="2000" dirty="0"/>
              <a:t>L’enregistrement comptable</a:t>
            </a:r>
            <a:r>
              <a:rPr lang="en-CA" altLang="fr-FR" sz="2000" dirty="0"/>
              <a:t> :</a:t>
            </a:r>
          </a:p>
          <a:p>
            <a:pPr marL="855662" lvl="4" indent="-342900">
              <a:lnSpc>
                <a:spcPct val="100000"/>
              </a:lnSpc>
              <a:spcBef>
                <a:spcPct val="0"/>
              </a:spcBef>
              <a:spcAft>
                <a:spcPts val="600"/>
              </a:spcAft>
              <a:buFont typeface="+mj-lt"/>
              <a:buAutoNum type="arabicPeriod"/>
            </a:pPr>
            <a:r>
              <a:rPr lang="en-CA" altLang="fr-FR" sz="1600" dirty="0"/>
              <a:t>La </a:t>
            </a:r>
            <a:r>
              <a:rPr lang="en-CA" altLang="fr-FR" sz="1600" dirty="0" err="1"/>
              <a:t>paie</a:t>
            </a:r>
            <a:r>
              <a:rPr lang="en-CA" altLang="fr-FR" sz="1600" dirty="0"/>
              <a:t> de </a:t>
            </a:r>
            <a:r>
              <a:rPr lang="en-CA" altLang="fr-FR" sz="1600" dirty="0" err="1"/>
              <a:t>l’employé</a:t>
            </a:r>
            <a:endParaRPr lang="en-CA" altLang="fr-FR" sz="1600" dirty="0"/>
          </a:p>
          <a:p>
            <a:pPr marL="855662" lvl="4" indent="-342900">
              <a:lnSpc>
                <a:spcPct val="100000"/>
              </a:lnSpc>
              <a:spcBef>
                <a:spcPct val="0"/>
              </a:spcBef>
              <a:spcAft>
                <a:spcPts val="600"/>
              </a:spcAft>
              <a:buFont typeface="+mj-lt"/>
              <a:buAutoNum type="arabicPeriod"/>
            </a:pPr>
            <a:r>
              <a:rPr lang="en-CA" altLang="fr-FR" sz="1600" dirty="0"/>
              <a:t>La contribution de </a:t>
            </a:r>
            <a:r>
              <a:rPr lang="en-CA" altLang="fr-FR" sz="1600" dirty="0" err="1"/>
              <a:t>l’employeur</a:t>
            </a:r>
            <a:endParaRPr lang="en-CA" altLang="fr-FR" sz="1600" dirty="0"/>
          </a:p>
          <a:p>
            <a:pPr marL="855662" lvl="4" indent="-342900">
              <a:lnSpc>
                <a:spcPct val="100000"/>
              </a:lnSpc>
              <a:spcBef>
                <a:spcPct val="0"/>
              </a:spcBef>
              <a:spcAft>
                <a:spcPts val="1000"/>
              </a:spcAft>
              <a:buFont typeface="+mj-lt"/>
              <a:buAutoNum type="arabicPeriod"/>
            </a:pPr>
            <a:r>
              <a:rPr lang="en-CA" altLang="fr-FR" sz="1600" dirty="0"/>
              <a:t>Les remises </a:t>
            </a:r>
            <a:r>
              <a:rPr lang="en-CA" altLang="fr-FR" sz="1600" dirty="0" err="1"/>
              <a:t>faites</a:t>
            </a:r>
            <a:r>
              <a:rPr lang="en-CA" altLang="fr-FR" sz="1600" dirty="0"/>
              <a:t> aux </a:t>
            </a:r>
            <a:r>
              <a:rPr lang="en-CA" altLang="fr-FR" sz="1600" dirty="0" err="1"/>
              <a:t>gouvernements</a:t>
            </a:r>
            <a:endParaRPr lang="en-CA" altLang="fr-FR" sz="1600" dirty="0"/>
          </a:p>
          <a:p>
            <a:pPr marL="457200" lvl="3" indent="-457200">
              <a:lnSpc>
                <a:spcPct val="100000"/>
              </a:lnSpc>
              <a:spcBef>
                <a:spcPct val="0"/>
              </a:spcBef>
              <a:spcAft>
                <a:spcPts val="1000"/>
              </a:spcAft>
              <a:buFont typeface="+mj-lt"/>
              <a:buAutoNum type="arabicPeriod" startAt="5"/>
            </a:pPr>
            <a:r>
              <a:rPr lang="en-US" altLang="fr-FR" sz="2000" dirty="0" err="1"/>
              <a:t>Autres</a:t>
            </a:r>
            <a:r>
              <a:rPr lang="en-US" altLang="fr-FR" sz="2000" dirty="0"/>
              <a:t> documents </a:t>
            </a:r>
            <a:r>
              <a:rPr lang="en-US" altLang="fr-FR" sz="2000" dirty="0" err="1"/>
              <a:t>obligatoires</a:t>
            </a:r>
            <a:endParaRPr lang="en-US" altLang="fr-FR" sz="2000" dirty="0"/>
          </a:p>
          <a:p>
            <a:pPr marL="457200" lvl="3" indent="-457200">
              <a:lnSpc>
                <a:spcPct val="100000"/>
              </a:lnSpc>
              <a:spcBef>
                <a:spcPct val="0"/>
              </a:spcBef>
              <a:spcAft>
                <a:spcPts val="1000"/>
              </a:spcAft>
              <a:buFont typeface="+mj-lt"/>
              <a:buAutoNum type="arabicPeriod" startAt="5"/>
            </a:pPr>
            <a:r>
              <a:rPr lang="en-US" altLang="fr-FR" sz="2000" dirty="0" err="1"/>
              <a:t>Exercices</a:t>
            </a:r>
            <a:r>
              <a:rPr lang="en-US" altLang="fr-FR" sz="2000" dirty="0"/>
              <a:t> </a:t>
            </a:r>
            <a:r>
              <a:rPr lang="en-US" altLang="fr-FR" sz="2000" dirty="0" err="1"/>
              <a:t>pratiques</a:t>
            </a:r>
            <a:endParaRPr lang="en-CA" altLang="fr-FR" sz="2000" dirty="0"/>
          </a:p>
        </p:txBody>
      </p:sp>
    </p:spTree>
    <p:extLst>
      <p:ext uri="{BB962C8B-B14F-4D97-AF65-F5344CB8AC3E}">
        <p14:creationId xmlns:p14="http://schemas.microsoft.com/office/powerpoint/2010/main" val="1882084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2000" dirty="0">
                <a:solidFill>
                  <a:schemeClr val="bg1"/>
                </a:solidFill>
              </a:rPr>
              <a:t>(p</a:t>
            </a:r>
            <a:r>
              <a:rPr lang="fr-CA" altLang="fr-FR" dirty="0">
                <a:solidFill>
                  <a:schemeClr val="bg1"/>
                </a:solidFill>
              </a:rPr>
              <a:t>. </a:t>
            </a:r>
            <a:r>
              <a:rPr lang="fr-CA" altLang="fr-FR" dirty="0">
                <a:solidFill>
                  <a:schemeClr val="accent1">
                    <a:lumMod val="50000"/>
                  </a:schemeClr>
                </a:solidFill>
              </a:rPr>
              <a:t>521</a:t>
            </a:r>
            <a:r>
              <a:rPr lang="fr-CA" altLang="fr-FR" sz="2000" dirty="0">
                <a:solidFill>
                  <a:schemeClr val="bg1"/>
                </a:solidFill>
              </a:rPr>
              <a:t>) </a:t>
            </a:r>
            <a:endParaRPr lang="fr-CA" sz="2000"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contribution de l’employeur</a:t>
            </a:r>
            <a:endParaRPr lang="fr-CA" sz="3200" dirty="0"/>
          </a:p>
        </p:txBody>
      </p:sp>
      <p:pic>
        <p:nvPicPr>
          <p:cNvPr id="5" name="Image 4">
            <a:extLst>
              <a:ext uri="{FF2B5EF4-FFF2-40B4-BE49-F238E27FC236}">
                <a16:creationId xmlns:a16="http://schemas.microsoft.com/office/drawing/2014/main" id="{34CF267C-9FF8-43CD-A382-C22FD06322AB}"/>
              </a:ext>
            </a:extLst>
          </p:cNvPr>
          <p:cNvPicPr>
            <a:picLocks noChangeAspect="1"/>
          </p:cNvPicPr>
          <p:nvPr>
            <p:custDataLst>
              <p:tags r:id="rId4"/>
            </p:custDataLst>
          </p:nvPr>
        </p:nvPicPr>
        <p:blipFill>
          <a:blip r:embed="rId8"/>
          <a:stretch>
            <a:fillRect/>
          </a:stretch>
        </p:blipFill>
        <p:spPr>
          <a:xfrm>
            <a:off x="591209" y="1398703"/>
            <a:ext cx="8494441" cy="2196863"/>
          </a:xfrm>
          <a:prstGeom prst="rect">
            <a:avLst/>
          </a:prstGeom>
        </p:spPr>
      </p:pic>
      <p:pic>
        <p:nvPicPr>
          <p:cNvPr id="6" name="Image 5">
            <a:extLst>
              <a:ext uri="{FF2B5EF4-FFF2-40B4-BE49-F238E27FC236}">
                <a16:creationId xmlns:a16="http://schemas.microsoft.com/office/drawing/2014/main" id="{046657EC-0C1B-4955-9E54-955E46C98530}"/>
              </a:ext>
            </a:extLst>
          </p:cNvPr>
          <p:cNvPicPr>
            <a:picLocks noChangeAspect="1"/>
          </p:cNvPicPr>
          <p:nvPr>
            <p:custDataLst>
              <p:tags r:id="rId5"/>
            </p:custDataLst>
          </p:nvPr>
        </p:nvPicPr>
        <p:blipFill>
          <a:blip r:embed="rId9"/>
          <a:stretch>
            <a:fillRect/>
          </a:stretch>
        </p:blipFill>
        <p:spPr>
          <a:xfrm>
            <a:off x="550333" y="4015826"/>
            <a:ext cx="8494440" cy="2196863"/>
          </a:xfrm>
          <a:prstGeom prst="rect">
            <a:avLst/>
          </a:prstGeom>
        </p:spPr>
      </p:pic>
    </p:spTree>
    <p:extLst>
      <p:ext uri="{BB962C8B-B14F-4D97-AF65-F5344CB8AC3E}">
        <p14:creationId xmlns:p14="http://schemas.microsoft.com/office/powerpoint/2010/main" val="1714677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2000" dirty="0">
                <a:solidFill>
                  <a:schemeClr val="bg1"/>
                </a:solidFill>
              </a:rPr>
              <a:t>(p.</a:t>
            </a:r>
            <a:r>
              <a:rPr lang="fr-CA" altLang="fr-FR" dirty="0">
                <a:solidFill>
                  <a:schemeClr val="bg1"/>
                </a:solidFill>
              </a:rPr>
              <a:t> </a:t>
            </a:r>
            <a:r>
              <a:rPr lang="fr-CA" altLang="fr-FR" dirty="0">
                <a:solidFill>
                  <a:schemeClr val="accent1">
                    <a:lumMod val="50000"/>
                  </a:schemeClr>
                </a:solidFill>
              </a:rPr>
              <a:t>520</a:t>
            </a:r>
            <a:r>
              <a:rPr lang="fr-CA" altLang="fr-FR" sz="2000" dirty="0">
                <a:solidFill>
                  <a:schemeClr val="bg1"/>
                </a:solidFill>
              </a:rPr>
              <a:t>) </a:t>
            </a:r>
            <a:endParaRPr lang="fr-CA" sz="2000"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contribution de l’employeur</a:t>
            </a:r>
          </a:p>
          <a:p>
            <a:pPr marL="0" indent="0" algn="ctr">
              <a:buNone/>
            </a:pPr>
            <a:r>
              <a:rPr lang="fr-CA" sz="3200" b="1" dirty="0">
                <a:solidFill>
                  <a:srgbClr val="C00000"/>
                </a:solidFill>
                <a:latin typeface="Helvetica" panose="020B0604020202020204" pitchFamily="34" charset="0"/>
              </a:rPr>
              <a:t>À vous de jouer p. </a:t>
            </a:r>
            <a:r>
              <a:rPr lang="fr-CA" sz="3200" b="1" dirty="0">
                <a:solidFill>
                  <a:schemeClr val="accent1">
                    <a:lumMod val="50000"/>
                  </a:schemeClr>
                </a:solidFill>
                <a:latin typeface="Helvetica" panose="020B0604020202020204" pitchFamily="34" charset="0"/>
              </a:rPr>
              <a:t>520-522</a:t>
            </a:r>
            <a:endParaRPr lang="fr-CA" sz="3200" dirty="0"/>
          </a:p>
        </p:txBody>
      </p:sp>
      <p:pic>
        <p:nvPicPr>
          <p:cNvPr id="8" name="Image 7">
            <a:extLst>
              <a:ext uri="{FF2B5EF4-FFF2-40B4-BE49-F238E27FC236}">
                <a16:creationId xmlns:a16="http://schemas.microsoft.com/office/drawing/2014/main" id="{326E084F-2033-4640-BA3D-77A243056237}"/>
              </a:ext>
            </a:extLst>
          </p:cNvPr>
          <p:cNvPicPr>
            <a:picLocks noChangeAspect="1"/>
          </p:cNvPicPr>
          <p:nvPr>
            <p:custDataLst>
              <p:tags r:id="rId4"/>
            </p:custDataLst>
          </p:nvPr>
        </p:nvPicPr>
        <p:blipFill>
          <a:blip r:embed="rId7"/>
          <a:stretch>
            <a:fillRect/>
          </a:stretch>
        </p:blipFill>
        <p:spPr>
          <a:xfrm>
            <a:off x="632863" y="1799997"/>
            <a:ext cx="8240204" cy="4583870"/>
          </a:xfrm>
          <a:prstGeom prst="rect">
            <a:avLst/>
          </a:prstGeom>
        </p:spPr>
      </p:pic>
    </p:spTree>
    <p:extLst>
      <p:ext uri="{BB962C8B-B14F-4D97-AF65-F5344CB8AC3E}">
        <p14:creationId xmlns:p14="http://schemas.microsoft.com/office/powerpoint/2010/main" val="1460177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2000" dirty="0">
                <a:solidFill>
                  <a:schemeClr val="bg1"/>
                </a:solidFill>
              </a:rPr>
              <a:t>(p.</a:t>
            </a:r>
            <a:r>
              <a:rPr lang="fr-CA" altLang="fr-FR" dirty="0">
                <a:solidFill>
                  <a:schemeClr val="bg1"/>
                </a:solidFill>
              </a:rPr>
              <a:t> </a:t>
            </a:r>
            <a:r>
              <a:rPr lang="fr-CA" altLang="fr-FR" dirty="0">
                <a:solidFill>
                  <a:schemeClr val="accent1">
                    <a:lumMod val="50000"/>
                  </a:schemeClr>
                </a:solidFill>
              </a:rPr>
              <a:t>520</a:t>
            </a:r>
            <a:r>
              <a:rPr lang="fr-CA" altLang="fr-FR" sz="2000" dirty="0">
                <a:solidFill>
                  <a:schemeClr val="bg1"/>
                </a:solidFill>
              </a:rPr>
              <a:t>) </a:t>
            </a:r>
            <a:endParaRPr lang="fr-CA" sz="2000"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contribution de l’employeur</a:t>
            </a:r>
          </a:p>
          <a:p>
            <a:pPr marL="0" indent="0" algn="ctr">
              <a:buNone/>
            </a:pPr>
            <a:r>
              <a:rPr lang="fr-CA" sz="3200" b="1" dirty="0">
                <a:solidFill>
                  <a:srgbClr val="C00000"/>
                </a:solidFill>
                <a:latin typeface="Helvetica" panose="020B0604020202020204" pitchFamily="34" charset="0"/>
              </a:rPr>
              <a:t>À vous de jouer p. </a:t>
            </a:r>
            <a:r>
              <a:rPr lang="fr-CA" sz="3200" b="1" dirty="0">
                <a:solidFill>
                  <a:schemeClr val="accent1">
                    <a:lumMod val="50000"/>
                  </a:schemeClr>
                </a:solidFill>
                <a:latin typeface="Helvetica" panose="020B0604020202020204" pitchFamily="34" charset="0"/>
              </a:rPr>
              <a:t>520</a:t>
            </a:r>
            <a:endParaRPr lang="fr-CA" sz="3200" dirty="0"/>
          </a:p>
        </p:txBody>
      </p:sp>
      <p:pic>
        <p:nvPicPr>
          <p:cNvPr id="5" name="Image 4">
            <a:extLst>
              <a:ext uri="{FF2B5EF4-FFF2-40B4-BE49-F238E27FC236}">
                <a16:creationId xmlns:a16="http://schemas.microsoft.com/office/drawing/2014/main" id="{69414B2D-FFD2-4AC6-B359-D4BD35371F27}"/>
              </a:ext>
            </a:extLst>
          </p:cNvPr>
          <p:cNvPicPr>
            <a:picLocks noChangeAspect="1"/>
          </p:cNvPicPr>
          <p:nvPr>
            <p:custDataLst>
              <p:tags r:id="rId4"/>
            </p:custDataLst>
          </p:nvPr>
        </p:nvPicPr>
        <p:blipFill>
          <a:blip r:embed="rId7"/>
          <a:stretch>
            <a:fillRect/>
          </a:stretch>
        </p:blipFill>
        <p:spPr>
          <a:xfrm>
            <a:off x="550333" y="1866899"/>
            <a:ext cx="8446029" cy="4394225"/>
          </a:xfrm>
          <a:prstGeom prst="rect">
            <a:avLst/>
          </a:prstGeom>
        </p:spPr>
      </p:pic>
    </p:spTree>
    <p:extLst>
      <p:ext uri="{BB962C8B-B14F-4D97-AF65-F5344CB8AC3E}">
        <p14:creationId xmlns:p14="http://schemas.microsoft.com/office/powerpoint/2010/main" val="32206754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contribution de l’employeur</a:t>
            </a:r>
          </a:p>
          <a:p>
            <a:pPr marL="0" indent="0" algn="ctr">
              <a:buNone/>
            </a:pPr>
            <a:r>
              <a:rPr lang="fr-CA" sz="3200" b="1" dirty="0">
                <a:solidFill>
                  <a:srgbClr val="C00000"/>
                </a:solidFill>
                <a:latin typeface="Helvetica" panose="020B0604020202020204" pitchFamily="34" charset="0"/>
              </a:rPr>
              <a:t>À vous de jouer p. </a:t>
            </a:r>
            <a:r>
              <a:rPr lang="fr-CA" sz="3200" b="1" dirty="0">
                <a:solidFill>
                  <a:schemeClr val="accent1">
                    <a:lumMod val="50000"/>
                  </a:schemeClr>
                </a:solidFill>
                <a:latin typeface="Helvetica" panose="020B0604020202020204" pitchFamily="34" charset="0"/>
              </a:rPr>
              <a:t>522</a:t>
            </a:r>
            <a:endParaRPr lang="fr-CA" sz="3200" dirty="0"/>
          </a:p>
        </p:txBody>
      </p:sp>
      <p:pic>
        <p:nvPicPr>
          <p:cNvPr id="5" name="Image 4">
            <a:extLst>
              <a:ext uri="{FF2B5EF4-FFF2-40B4-BE49-F238E27FC236}">
                <a16:creationId xmlns:a16="http://schemas.microsoft.com/office/drawing/2014/main" id="{0748B305-4F2E-403E-95B8-A99D77BE915E}"/>
              </a:ext>
            </a:extLst>
          </p:cNvPr>
          <p:cNvPicPr>
            <a:picLocks noChangeAspect="1"/>
          </p:cNvPicPr>
          <p:nvPr>
            <p:custDataLst>
              <p:tags r:id="rId4"/>
            </p:custDataLst>
          </p:nvPr>
        </p:nvPicPr>
        <p:blipFill>
          <a:blip r:embed="rId7"/>
          <a:stretch>
            <a:fillRect/>
          </a:stretch>
        </p:blipFill>
        <p:spPr>
          <a:xfrm>
            <a:off x="458301" y="2057399"/>
            <a:ext cx="8401050" cy="4021667"/>
          </a:xfrm>
          <a:prstGeom prst="rect">
            <a:avLst/>
          </a:prstGeom>
        </p:spPr>
      </p:pic>
    </p:spTree>
    <p:extLst>
      <p:ext uri="{BB962C8B-B14F-4D97-AF65-F5344CB8AC3E}">
        <p14:creationId xmlns:p14="http://schemas.microsoft.com/office/powerpoint/2010/main" val="1484935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La contribution de l’employeur</a:t>
            </a:r>
          </a:p>
          <a:p>
            <a:pPr marL="0" indent="0" algn="ctr">
              <a:buNone/>
            </a:pPr>
            <a:r>
              <a:rPr lang="fr-CA" sz="3200" b="1" dirty="0">
                <a:solidFill>
                  <a:srgbClr val="C00000"/>
                </a:solidFill>
                <a:latin typeface="Helvetica" panose="020B0604020202020204" pitchFamily="34" charset="0"/>
              </a:rPr>
              <a:t>À vous de jouer p. </a:t>
            </a:r>
            <a:r>
              <a:rPr lang="fr-CA" sz="3200" b="1" dirty="0">
                <a:solidFill>
                  <a:schemeClr val="accent1">
                    <a:lumMod val="50000"/>
                  </a:schemeClr>
                </a:solidFill>
                <a:latin typeface="Helvetica" panose="020B0604020202020204" pitchFamily="34" charset="0"/>
              </a:rPr>
              <a:t>522</a:t>
            </a:r>
            <a:endParaRPr lang="fr-CA" sz="3200" dirty="0"/>
          </a:p>
        </p:txBody>
      </p:sp>
      <p:pic>
        <p:nvPicPr>
          <p:cNvPr id="6" name="Image 5">
            <a:extLst>
              <a:ext uri="{FF2B5EF4-FFF2-40B4-BE49-F238E27FC236}">
                <a16:creationId xmlns:a16="http://schemas.microsoft.com/office/drawing/2014/main" id="{7C16775B-7D71-4A70-80B7-4F00F9E09223}"/>
              </a:ext>
            </a:extLst>
          </p:cNvPr>
          <p:cNvPicPr>
            <a:picLocks noChangeAspect="1"/>
          </p:cNvPicPr>
          <p:nvPr>
            <p:custDataLst>
              <p:tags r:id="rId4"/>
            </p:custDataLst>
          </p:nvPr>
        </p:nvPicPr>
        <p:blipFill>
          <a:blip r:embed="rId8"/>
          <a:stretch>
            <a:fillRect/>
          </a:stretch>
        </p:blipFill>
        <p:spPr>
          <a:xfrm>
            <a:off x="458301" y="2088540"/>
            <a:ext cx="8434917" cy="2538421"/>
          </a:xfrm>
          <a:prstGeom prst="rect">
            <a:avLst/>
          </a:prstGeom>
        </p:spPr>
      </p:pic>
      <p:pic>
        <p:nvPicPr>
          <p:cNvPr id="7" name="Image 6">
            <a:extLst>
              <a:ext uri="{FF2B5EF4-FFF2-40B4-BE49-F238E27FC236}">
                <a16:creationId xmlns:a16="http://schemas.microsoft.com/office/drawing/2014/main" id="{572DB2B6-8690-43C2-B815-E5519A6E6D0D}"/>
              </a:ext>
            </a:extLst>
          </p:cNvPr>
          <p:cNvPicPr>
            <a:picLocks noChangeAspect="1"/>
          </p:cNvPicPr>
          <p:nvPr>
            <p:custDataLst>
              <p:tags r:id="rId5"/>
            </p:custDataLst>
          </p:nvPr>
        </p:nvPicPr>
        <p:blipFill>
          <a:blip r:embed="rId9"/>
          <a:stretch>
            <a:fillRect/>
          </a:stretch>
        </p:blipFill>
        <p:spPr>
          <a:xfrm>
            <a:off x="458300" y="4596271"/>
            <a:ext cx="8434917" cy="1394370"/>
          </a:xfrm>
          <a:prstGeom prst="rect">
            <a:avLst/>
          </a:prstGeom>
        </p:spPr>
      </p:pic>
    </p:spTree>
    <p:extLst>
      <p:ext uri="{BB962C8B-B14F-4D97-AF65-F5344CB8AC3E}">
        <p14:creationId xmlns:p14="http://schemas.microsoft.com/office/powerpoint/2010/main" val="156830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6" name="Espace réservé du texte 3">
            <a:extLst>
              <a:ext uri="{FF2B5EF4-FFF2-40B4-BE49-F238E27FC236}">
                <a16:creationId xmlns:a16="http://schemas.microsoft.com/office/drawing/2014/main" id="{3616907A-C4CF-46EB-B9AF-78D6260495D8}"/>
              </a:ext>
            </a:extLst>
          </p:cNvPr>
          <p:cNvSpPr txBox="1">
            <a:spLocks/>
          </p:cNvSpPr>
          <p:nvPr>
            <p:custDataLst>
              <p:tags r:id="rId2"/>
            </p:custDataLst>
          </p:nvPr>
        </p:nvSpPr>
        <p:spPr>
          <a:xfrm>
            <a:off x="989013" y="86096"/>
            <a:ext cx="7291387"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2400" dirty="0">
                <a:solidFill>
                  <a:schemeClr val="bg1"/>
                </a:solidFill>
              </a:rPr>
              <a:t>(p</a:t>
            </a:r>
            <a:r>
              <a:rPr lang="fr-CA" altLang="fr-FR" dirty="0">
                <a:solidFill>
                  <a:schemeClr val="bg1"/>
                </a:solidFill>
              </a:rPr>
              <a:t>. </a:t>
            </a:r>
            <a:r>
              <a:rPr lang="fr-CA" altLang="fr-FR" dirty="0">
                <a:solidFill>
                  <a:schemeClr val="accent1">
                    <a:lumMod val="50000"/>
                  </a:schemeClr>
                </a:solidFill>
              </a:rPr>
              <a:t>524 </a:t>
            </a:r>
            <a:r>
              <a:rPr lang="fr-CA" altLang="fr-FR" sz="2400" dirty="0">
                <a:solidFill>
                  <a:schemeClr val="bg1"/>
                </a:solidFill>
              </a:rPr>
              <a:t>ou  </a:t>
            </a:r>
            <a:r>
              <a:rPr lang="fr-CA" altLang="fr-FR" dirty="0">
                <a:solidFill>
                  <a:srgbClr val="C00000"/>
                </a:solidFill>
              </a:rPr>
              <a:t>474</a:t>
            </a:r>
            <a:r>
              <a:rPr lang="fr-CA" altLang="fr-FR" sz="2400" dirty="0">
                <a:solidFill>
                  <a:schemeClr val="bg1"/>
                </a:solidFill>
              </a:rPr>
              <a:t>)</a:t>
            </a:r>
            <a:r>
              <a:rPr lang="fr-CA" altLang="fr-FR" dirty="0">
                <a:solidFill>
                  <a:schemeClr val="bg1"/>
                </a:solidFill>
              </a:rPr>
              <a:t> </a:t>
            </a:r>
            <a:endParaRPr lang="fr-CA" dirty="0">
              <a:solidFill>
                <a:schemeClr val="bg1"/>
              </a:solidFill>
            </a:endParaRPr>
          </a:p>
        </p:txBody>
      </p:sp>
      <p:sp>
        <p:nvSpPr>
          <p:cNvPr id="7" name="Text Placeholder 4">
            <a:extLst>
              <a:ext uri="{FF2B5EF4-FFF2-40B4-BE49-F238E27FC236}">
                <a16:creationId xmlns:a16="http://schemas.microsoft.com/office/drawing/2014/main" id="{C3E73D09-B28B-4BA2-9A80-467BDD9C0317}"/>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Les remises faites aux gouvernements</a:t>
            </a:r>
            <a:endParaRPr lang="fr-CA" sz="3200" dirty="0"/>
          </a:p>
        </p:txBody>
      </p:sp>
      <p:pic>
        <p:nvPicPr>
          <p:cNvPr id="8" name="Image 7">
            <a:extLst>
              <a:ext uri="{FF2B5EF4-FFF2-40B4-BE49-F238E27FC236}">
                <a16:creationId xmlns:a16="http://schemas.microsoft.com/office/drawing/2014/main" id="{3B44EFD1-CA0A-4474-A097-D9BEAEAF09A5}"/>
              </a:ext>
            </a:extLst>
          </p:cNvPr>
          <p:cNvPicPr>
            <a:picLocks noChangeAspect="1"/>
          </p:cNvPicPr>
          <p:nvPr/>
        </p:nvPicPr>
        <p:blipFill>
          <a:blip r:embed="rId6"/>
          <a:stretch>
            <a:fillRect/>
          </a:stretch>
        </p:blipFill>
        <p:spPr>
          <a:xfrm>
            <a:off x="550333" y="1374916"/>
            <a:ext cx="8287990" cy="4913290"/>
          </a:xfrm>
          <a:prstGeom prst="rect">
            <a:avLst/>
          </a:prstGeom>
        </p:spPr>
      </p:pic>
    </p:spTree>
    <p:extLst>
      <p:ext uri="{BB962C8B-B14F-4D97-AF65-F5344CB8AC3E}">
        <p14:creationId xmlns:p14="http://schemas.microsoft.com/office/powerpoint/2010/main" val="1829520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34CD8F8-298A-40E3-83D7-85F59BB4FD26}"/>
              </a:ext>
            </a:extLst>
          </p:cNvPr>
          <p:cNvPicPr>
            <a:picLocks noChangeAspect="1"/>
          </p:cNvPicPr>
          <p:nvPr/>
        </p:nvPicPr>
        <p:blipFill>
          <a:blip r:embed="rId5"/>
          <a:stretch>
            <a:fillRect/>
          </a:stretch>
        </p:blipFill>
        <p:spPr>
          <a:xfrm>
            <a:off x="812703" y="805218"/>
            <a:ext cx="7518593" cy="5704764"/>
          </a:xfrm>
          <a:prstGeom prst="rect">
            <a:avLst/>
          </a:prstGeom>
        </p:spPr>
      </p:pic>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5" name="Espace réservé du texte 3">
            <a:extLst>
              <a:ext uri="{FF2B5EF4-FFF2-40B4-BE49-F238E27FC236}">
                <a16:creationId xmlns:a16="http://schemas.microsoft.com/office/drawing/2014/main" id="{5409E67B-B6B3-403D-A6E7-02609DB12633}"/>
              </a:ext>
            </a:extLst>
          </p:cNvPr>
          <p:cNvSpPr txBox="1">
            <a:spLocks/>
          </p:cNvSpPr>
          <p:nvPr>
            <p:custDataLst>
              <p:tags r:id="rId2"/>
            </p:custDataLst>
          </p:nvPr>
        </p:nvSpPr>
        <p:spPr>
          <a:xfrm>
            <a:off x="989013" y="86096"/>
            <a:ext cx="7291387"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2400" dirty="0">
                <a:solidFill>
                  <a:schemeClr val="bg1"/>
                </a:solidFill>
              </a:rPr>
              <a:t>(p</a:t>
            </a:r>
            <a:r>
              <a:rPr lang="fr-CA" altLang="fr-FR" dirty="0">
                <a:solidFill>
                  <a:schemeClr val="bg1"/>
                </a:solidFill>
              </a:rPr>
              <a:t>. </a:t>
            </a:r>
            <a:r>
              <a:rPr lang="fr-CA" altLang="fr-FR" dirty="0">
                <a:solidFill>
                  <a:schemeClr val="accent1">
                    <a:lumMod val="50000"/>
                  </a:schemeClr>
                </a:solidFill>
              </a:rPr>
              <a:t>528</a:t>
            </a:r>
            <a:r>
              <a:rPr lang="fr-CA" altLang="fr-FR" sz="2400" dirty="0">
                <a:solidFill>
                  <a:schemeClr val="bg1"/>
                </a:solidFill>
              </a:rPr>
              <a:t>)</a:t>
            </a:r>
            <a:r>
              <a:rPr lang="fr-CA" altLang="fr-FR" dirty="0">
                <a:solidFill>
                  <a:schemeClr val="bg1"/>
                </a:solidFill>
              </a:rPr>
              <a:t> </a:t>
            </a:r>
            <a:endParaRPr lang="fr-CA" dirty="0">
              <a:solidFill>
                <a:schemeClr val="bg1"/>
              </a:solidFill>
            </a:endParaRPr>
          </a:p>
        </p:txBody>
      </p:sp>
      <p:sp>
        <p:nvSpPr>
          <p:cNvPr id="3" name="Rectangle 2">
            <a:extLst>
              <a:ext uri="{FF2B5EF4-FFF2-40B4-BE49-F238E27FC236}">
                <a16:creationId xmlns:a16="http://schemas.microsoft.com/office/drawing/2014/main" id="{89B77CC3-4ECE-4B86-9246-7E3745ED1C87}"/>
              </a:ext>
            </a:extLst>
          </p:cNvPr>
          <p:cNvSpPr/>
          <p:nvPr/>
        </p:nvSpPr>
        <p:spPr>
          <a:xfrm>
            <a:off x="736979" y="3698543"/>
            <a:ext cx="8228251" cy="28114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8168480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34CD8F8-298A-40E3-83D7-85F59BB4FD26}"/>
              </a:ext>
            </a:extLst>
          </p:cNvPr>
          <p:cNvPicPr>
            <a:picLocks noChangeAspect="1"/>
          </p:cNvPicPr>
          <p:nvPr/>
        </p:nvPicPr>
        <p:blipFill>
          <a:blip r:embed="rId5"/>
          <a:stretch>
            <a:fillRect/>
          </a:stretch>
        </p:blipFill>
        <p:spPr>
          <a:xfrm>
            <a:off x="812703" y="805218"/>
            <a:ext cx="7518593" cy="5704764"/>
          </a:xfrm>
          <a:prstGeom prst="rect">
            <a:avLst/>
          </a:prstGeom>
        </p:spPr>
      </p:pic>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5" name="Espace réservé du texte 3">
            <a:extLst>
              <a:ext uri="{FF2B5EF4-FFF2-40B4-BE49-F238E27FC236}">
                <a16:creationId xmlns:a16="http://schemas.microsoft.com/office/drawing/2014/main" id="{5409E67B-B6B3-403D-A6E7-02609DB12633}"/>
              </a:ext>
            </a:extLst>
          </p:cNvPr>
          <p:cNvSpPr txBox="1">
            <a:spLocks/>
          </p:cNvSpPr>
          <p:nvPr>
            <p:custDataLst>
              <p:tags r:id="rId2"/>
            </p:custDataLst>
          </p:nvPr>
        </p:nvSpPr>
        <p:spPr>
          <a:xfrm>
            <a:off x="989013" y="86096"/>
            <a:ext cx="7291387"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2400" dirty="0">
                <a:solidFill>
                  <a:schemeClr val="bg1"/>
                </a:solidFill>
              </a:rPr>
              <a:t>(p</a:t>
            </a:r>
            <a:r>
              <a:rPr lang="fr-CA" altLang="fr-FR" dirty="0">
                <a:solidFill>
                  <a:schemeClr val="bg1"/>
                </a:solidFill>
              </a:rPr>
              <a:t>. </a:t>
            </a:r>
            <a:r>
              <a:rPr lang="fr-CA" altLang="fr-FR" dirty="0">
                <a:solidFill>
                  <a:schemeClr val="accent1">
                    <a:lumMod val="50000"/>
                  </a:schemeClr>
                </a:solidFill>
              </a:rPr>
              <a:t>528</a:t>
            </a:r>
            <a:r>
              <a:rPr lang="fr-CA" altLang="fr-FR" sz="2400" dirty="0">
                <a:solidFill>
                  <a:schemeClr val="bg1"/>
                </a:solidFill>
              </a:rPr>
              <a:t>)</a:t>
            </a:r>
            <a:r>
              <a:rPr lang="fr-CA" altLang="fr-FR" dirty="0">
                <a:solidFill>
                  <a:schemeClr val="bg1"/>
                </a:solidFill>
              </a:rPr>
              <a:t> </a:t>
            </a:r>
            <a:endParaRPr lang="fr-CA" dirty="0">
              <a:solidFill>
                <a:schemeClr val="bg1"/>
              </a:solidFill>
            </a:endParaRPr>
          </a:p>
        </p:txBody>
      </p:sp>
      <p:sp>
        <p:nvSpPr>
          <p:cNvPr id="3" name="Rectangle 2">
            <a:extLst>
              <a:ext uri="{FF2B5EF4-FFF2-40B4-BE49-F238E27FC236}">
                <a16:creationId xmlns:a16="http://schemas.microsoft.com/office/drawing/2014/main" id="{89B77CC3-4ECE-4B86-9246-7E3745ED1C87}"/>
              </a:ext>
            </a:extLst>
          </p:cNvPr>
          <p:cNvSpPr/>
          <p:nvPr/>
        </p:nvSpPr>
        <p:spPr>
          <a:xfrm>
            <a:off x="736979" y="5268036"/>
            <a:ext cx="8228251" cy="12419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1513365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34CD8F8-298A-40E3-83D7-85F59BB4FD26}"/>
              </a:ext>
            </a:extLst>
          </p:cNvPr>
          <p:cNvPicPr>
            <a:picLocks noChangeAspect="1"/>
          </p:cNvPicPr>
          <p:nvPr/>
        </p:nvPicPr>
        <p:blipFill>
          <a:blip r:embed="rId5"/>
          <a:stretch>
            <a:fillRect/>
          </a:stretch>
        </p:blipFill>
        <p:spPr>
          <a:xfrm>
            <a:off x="812703" y="805218"/>
            <a:ext cx="7518593" cy="5704764"/>
          </a:xfrm>
          <a:prstGeom prst="rect">
            <a:avLst/>
          </a:prstGeom>
        </p:spPr>
      </p:pic>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5" name="Espace réservé du texte 3">
            <a:extLst>
              <a:ext uri="{FF2B5EF4-FFF2-40B4-BE49-F238E27FC236}">
                <a16:creationId xmlns:a16="http://schemas.microsoft.com/office/drawing/2014/main" id="{5409E67B-B6B3-403D-A6E7-02609DB12633}"/>
              </a:ext>
            </a:extLst>
          </p:cNvPr>
          <p:cNvSpPr txBox="1">
            <a:spLocks/>
          </p:cNvSpPr>
          <p:nvPr>
            <p:custDataLst>
              <p:tags r:id="rId2"/>
            </p:custDataLst>
          </p:nvPr>
        </p:nvSpPr>
        <p:spPr>
          <a:xfrm>
            <a:off x="989013" y="86096"/>
            <a:ext cx="7291387"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r>
              <a:rPr lang="fr-CA" altLang="fr-FR" sz="2400" dirty="0">
                <a:solidFill>
                  <a:schemeClr val="bg1"/>
                </a:solidFill>
              </a:rPr>
              <a:t>(p</a:t>
            </a:r>
            <a:r>
              <a:rPr lang="fr-CA" altLang="fr-FR" dirty="0">
                <a:solidFill>
                  <a:schemeClr val="bg1"/>
                </a:solidFill>
              </a:rPr>
              <a:t>. </a:t>
            </a:r>
            <a:r>
              <a:rPr lang="fr-CA" altLang="fr-FR" dirty="0">
                <a:solidFill>
                  <a:schemeClr val="accent1">
                    <a:lumMod val="50000"/>
                  </a:schemeClr>
                </a:solidFill>
              </a:rPr>
              <a:t>528</a:t>
            </a:r>
            <a:r>
              <a:rPr lang="fr-CA" altLang="fr-FR" sz="2400" dirty="0">
                <a:solidFill>
                  <a:schemeClr val="bg1"/>
                </a:solidFill>
              </a:rPr>
              <a:t>)</a:t>
            </a:r>
            <a:r>
              <a:rPr lang="fr-CA" altLang="fr-FR" dirty="0">
                <a:solidFill>
                  <a:schemeClr val="bg1"/>
                </a:solidFill>
              </a:rPr>
              <a:t> </a:t>
            </a:r>
            <a:endParaRPr lang="fr-CA" dirty="0">
              <a:solidFill>
                <a:schemeClr val="bg1"/>
              </a:solidFill>
            </a:endParaRPr>
          </a:p>
        </p:txBody>
      </p:sp>
    </p:spTree>
    <p:extLst>
      <p:ext uri="{BB962C8B-B14F-4D97-AF65-F5344CB8AC3E}">
        <p14:creationId xmlns:p14="http://schemas.microsoft.com/office/powerpoint/2010/main" val="32231280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Les remises faites aux gouvernements</a:t>
            </a:r>
            <a:endParaRPr lang="fr-CA" sz="3200" dirty="0"/>
          </a:p>
          <a:p>
            <a:pPr marL="0" indent="0" algn="ctr">
              <a:buNone/>
            </a:pPr>
            <a:r>
              <a:rPr lang="fr-CA" sz="3200" b="1" dirty="0">
                <a:solidFill>
                  <a:srgbClr val="C00000"/>
                </a:solidFill>
                <a:latin typeface="Helvetica" panose="020B0604020202020204" pitchFamily="34" charset="0"/>
              </a:rPr>
              <a:t>À vous de jouer p. </a:t>
            </a:r>
            <a:r>
              <a:rPr lang="fr-CA" sz="3200" b="1" dirty="0">
                <a:solidFill>
                  <a:schemeClr val="accent1">
                    <a:lumMod val="50000"/>
                  </a:schemeClr>
                </a:solidFill>
                <a:latin typeface="Helvetica" panose="020B0604020202020204" pitchFamily="34" charset="0"/>
              </a:rPr>
              <a:t>528</a:t>
            </a:r>
            <a:endParaRPr lang="fr-CA" sz="3200" dirty="0"/>
          </a:p>
        </p:txBody>
      </p:sp>
      <p:pic>
        <p:nvPicPr>
          <p:cNvPr id="6" name="Image 5">
            <a:extLst>
              <a:ext uri="{FF2B5EF4-FFF2-40B4-BE49-F238E27FC236}">
                <a16:creationId xmlns:a16="http://schemas.microsoft.com/office/drawing/2014/main" id="{FCA72B45-EA77-4175-8090-9489B58B4F70}"/>
              </a:ext>
            </a:extLst>
          </p:cNvPr>
          <p:cNvPicPr>
            <a:picLocks noChangeAspect="1"/>
          </p:cNvPicPr>
          <p:nvPr>
            <p:custDataLst>
              <p:tags r:id="rId4"/>
            </p:custDataLst>
          </p:nvPr>
        </p:nvPicPr>
        <p:blipFill>
          <a:blip r:embed="rId7"/>
          <a:stretch>
            <a:fillRect/>
          </a:stretch>
        </p:blipFill>
        <p:spPr>
          <a:xfrm>
            <a:off x="795867" y="1828271"/>
            <a:ext cx="7924800" cy="4674129"/>
          </a:xfrm>
          <a:prstGeom prst="rect">
            <a:avLst/>
          </a:prstGeom>
        </p:spPr>
      </p:pic>
    </p:spTree>
    <p:extLst>
      <p:ext uri="{BB962C8B-B14F-4D97-AF65-F5344CB8AC3E}">
        <p14:creationId xmlns:p14="http://schemas.microsoft.com/office/powerpoint/2010/main" val="2536618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4294967295"/>
            <p:custDataLst>
              <p:tags r:id="rId1"/>
            </p:custDataLst>
          </p:nvPr>
        </p:nvSpPr>
        <p:spPr>
          <a:xfrm>
            <a:off x="989013" y="102573"/>
            <a:ext cx="7824998" cy="476250"/>
          </a:xfrm>
          <a:prstGeom prst="rect">
            <a:avLst/>
          </a:prstGeom>
        </p:spPr>
        <p:txBody>
          <a:bodyPr anchor="ctr"/>
          <a:lstStyle/>
          <a:p>
            <a:pPr marL="514350" indent="-514350">
              <a:buFont typeface="+mj-lt"/>
              <a:buAutoNum type="arabicPeriod"/>
            </a:pPr>
            <a:r>
              <a:rPr lang="fr-CA" altLang="fr-FR" dirty="0">
                <a:solidFill>
                  <a:schemeClr val="bg1"/>
                </a:solidFill>
              </a:rPr>
              <a:t>L’embauche d’un nouvel employé </a:t>
            </a:r>
            <a:endParaRPr lang="fr-CA" dirty="0">
              <a:solidFill>
                <a:schemeClr val="bg1"/>
              </a:solidFill>
            </a:endParaRPr>
          </a:p>
        </p:txBody>
      </p:sp>
      <p:sp>
        <p:nvSpPr>
          <p:cNvPr id="3" name="Text Placeholder 4"/>
          <p:cNvSpPr txBox="1">
            <a:spLocks/>
          </p:cNvSpPr>
          <p:nvPr>
            <p:custDataLst>
              <p:tags r:id="rId2"/>
            </p:custDataLst>
          </p:nvPr>
        </p:nvSpPr>
        <p:spPr>
          <a:xfrm>
            <a:off x="989012" y="1007575"/>
            <a:ext cx="7306490" cy="5105358"/>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defTabSz="457200" eaLnBrk="0" fontAlgn="base" hangingPunct="0">
              <a:lnSpc>
                <a:spcPct val="100000"/>
              </a:lnSpc>
              <a:spcBef>
                <a:spcPct val="30000"/>
              </a:spcBef>
              <a:spcAft>
                <a:spcPts val="1800"/>
              </a:spcAft>
              <a:buClrTx/>
              <a:buNone/>
              <a:defRPr/>
            </a:pPr>
            <a:r>
              <a:rPr lang="fr-CA" altLang="fr-FR" sz="2400" b="1" dirty="0">
                <a:solidFill>
                  <a:srgbClr val="C00000"/>
                </a:solidFill>
                <a:latin typeface="Helvetica" panose="020B0604020202020204" pitchFamily="34" charset="0"/>
              </a:rPr>
              <a:t>Quelles sont vos obligations, vos possibilités ?</a:t>
            </a:r>
          </a:p>
          <a:p>
            <a:pPr marL="0" lvl="0" indent="0" defTabSz="457200" eaLnBrk="0" fontAlgn="base" hangingPunct="0">
              <a:lnSpc>
                <a:spcPct val="100000"/>
              </a:lnSpc>
              <a:spcBef>
                <a:spcPct val="30000"/>
              </a:spcBef>
              <a:spcAft>
                <a:spcPct val="0"/>
              </a:spcAft>
              <a:buClrTx/>
              <a:buNone/>
              <a:defRPr/>
            </a:pPr>
            <a:endParaRPr lang="fr-CA" altLang="fr-FR" sz="2400" b="1" dirty="0">
              <a:latin typeface="Helvetica" panose="020B0604020202020204" pitchFamily="34" charset="0"/>
            </a:endParaRPr>
          </a:p>
          <a:p>
            <a:pPr marL="228600" lvl="0" indent="-228600" eaLnBrk="0" fontAlgn="base" hangingPunct="0">
              <a:lnSpc>
                <a:spcPct val="100000"/>
              </a:lnSpc>
              <a:spcBef>
                <a:spcPct val="30000"/>
              </a:spcBef>
              <a:spcAft>
                <a:spcPts val="2400"/>
              </a:spcAft>
              <a:buFont typeface="+mj-lt"/>
              <a:buAutoNum type="arabicPeriod"/>
              <a:defRPr/>
            </a:pPr>
            <a:r>
              <a:rPr lang="fr-CA" altLang="fr-FR" sz="1600" b="1" dirty="0">
                <a:latin typeface="Helvetica" panose="020B0604020202020204" pitchFamily="34" charset="0"/>
              </a:rPr>
              <a:t>Ouvrir un dossier pour chaque employé et en faire le suivi </a:t>
            </a:r>
          </a:p>
          <a:p>
            <a:pPr marL="228600" lvl="0" indent="-228600" eaLnBrk="0" fontAlgn="base" hangingPunct="0">
              <a:lnSpc>
                <a:spcPct val="100000"/>
              </a:lnSpc>
              <a:spcBef>
                <a:spcPct val="30000"/>
              </a:spcBef>
              <a:spcAft>
                <a:spcPts val="2400"/>
              </a:spcAft>
              <a:buFont typeface="+mj-lt"/>
              <a:buAutoNum type="arabicPeriod"/>
              <a:defRPr/>
            </a:pPr>
            <a:r>
              <a:rPr lang="fr-CA" altLang="fr-FR" sz="1600" b="1" dirty="0">
                <a:latin typeface="Helvetica" panose="020B0604020202020204" pitchFamily="34" charset="0"/>
              </a:rPr>
              <a:t>Verser un salaire (et vacances) – respect des normes de la CNESST</a:t>
            </a:r>
          </a:p>
          <a:p>
            <a:pPr marL="228600" lvl="0" indent="-228600" eaLnBrk="0" fontAlgn="base" hangingPunct="0">
              <a:lnSpc>
                <a:spcPct val="100000"/>
              </a:lnSpc>
              <a:spcBef>
                <a:spcPct val="30000"/>
              </a:spcBef>
              <a:spcAft>
                <a:spcPts val="2400"/>
              </a:spcAft>
              <a:buFont typeface="+mj-lt"/>
              <a:buAutoNum type="arabicPeriod" startAt="3"/>
              <a:defRPr/>
            </a:pPr>
            <a:r>
              <a:rPr lang="fr-CA" altLang="fr-FR" sz="1600" b="1" dirty="0">
                <a:latin typeface="Helvetica" panose="020B0604020202020204" pitchFamily="34" charset="0"/>
                <a:ea typeface="MS PGothic" pitchFamily="34" charset="-128"/>
              </a:rPr>
              <a:t>Calculer les retenues salariales de l’employé</a:t>
            </a:r>
          </a:p>
          <a:p>
            <a:pPr marL="228600" lvl="0" indent="-228600" eaLnBrk="0" fontAlgn="base" hangingPunct="0">
              <a:lnSpc>
                <a:spcPct val="100000"/>
              </a:lnSpc>
              <a:spcBef>
                <a:spcPct val="30000"/>
              </a:spcBef>
              <a:spcAft>
                <a:spcPts val="2400"/>
              </a:spcAft>
              <a:buFont typeface="+mj-lt"/>
              <a:buAutoNum type="arabicPeriod" startAt="3"/>
              <a:defRPr/>
            </a:pPr>
            <a:r>
              <a:rPr lang="fr-CA" altLang="fr-FR" sz="1600" b="1" dirty="0">
                <a:latin typeface="Helvetica" panose="020B0604020202020204" pitchFamily="34" charset="0"/>
                <a:ea typeface="MS PGothic" pitchFamily="34" charset="-128"/>
              </a:rPr>
              <a:t>Enregistrer les salaires dans les livres de l’entreprise</a:t>
            </a:r>
          </a:p>
          <a:p>
            <a:pPr marL="228600" lvl="0" indent="-228600" eaLnBrk="0" fontAlgn="base" hangingPunct="0">
              <a:lnSpc>
                <a:spcPct val="100000"/>
              </a:lnSpc>
              <a:spcBef>
                <a:spcPct val="30000"/>
              </a:spcBef>
              <a:spcAft>
                <a:spcPts val="2400"/>
              </a:spcAft>
              <a:buFont typeface="+mj-lt"/>
              <a:buAutoNum type="arabicPeriod" startAt="3"/>
              <a:defRPr/>
            </a:pPr>
            <a:r>
              <a:rPr lang="fr-CA" altLang="fr-FR" sz="1600" b="1" dirty="0">
                <a:latin typeface="Helvetica" panose="020B0604020202020204" pitchFamily="34" charset="0"/>
                <a:ea typeface="MS PGothic" pitchFamily="34" charset="-128"/>
              </a:rPr>
              <a:t>Calculer les contributions de l’employeur </a:t>
            </a:r>
          </a:p>
          <a:p>
            <a:pPr marL="228600" lvl="0" indent="-228600" eaLnBrk="0" fontAlgn="base" hangingPunct="0">
              <a:lnSpc>
                <a:spcPct val="100000"/>
              </a:lnSpc>
              <a:spcBef>
                <a:spcPct val="30000"/>
              </a:spcBef>
              <a:spcAft>
                <a:spcPts val="2400"/>
              </a:spcAft>
              <a:buFont typeface="+mj-lt"/>
              <a:buAutoNum type="arabicPeriod" startAt="3"/>
              <a:defRPr/>
            </a:pPr>
            <a:r>
              <a:rPr lang="fr-CA" altLang="fr-FR" sz="1600" b="1" dirty="0">
                <a:latin typeface="Helvetica" panose="020B0604020202020204" pitchFamily="34" charset="0"/>
                <a:ea typeface="MS PGothic" pitchFamily="34" charset="-128"/>
              </a:rPr>
              <a:t>Remettre aux différentes instances les déductions retenues et les contributions de l’employeur</a:t>
            </a:r>
          </a:p>
          <a:p>
            <a:pPr marL="228600" lvl="0" indent="-228600" eaLnBrk="0" fontAlgn="base" hangingPunct="0">
              <a:spcBef>
                <a:spcPct val="30000"/>
              </a:spcBef>
              <a:spcAft>
                <a:spcPct val="0"/>
              </a:spcAft>
              <a:buFont typeface="+mj-lt"/>
              <a:buAutoNum type="arabicPeriod" startAt="3"/>
              <a:defRPr/>
            </a:pPr>
            <a:endParaRPr lang="fr-CA" altLang="fr-FR" sz="1200" b="1" dirty="0">
              <a:latin typeface="Helvetica" panose="020B0604020202020204" pitchFamily="34" charset="0"/>
              <a:ea typeface="MS PGothic" pitchFamily="34" charset="-128"/>
            </a:endParaRPr>
          </a:p>
          <a:p>
            <a:pPr marL="0" lvl="0" indent="0" defTabSz="457200" eaLnBrk="0" fontAlgn="base" hangingPunct="0">
              <a:lnSpc>
                <a:spcPct val="100000"/>
              </a:lnSpc>
              <a:spcBef>
                <a:spcPct val="30000"/>
              </a:spcBef>
              <a:spcAft>
                <a:spcPct val="0"/>
              </a:spcAft>
              <a:buClrTx/>
              <a:buNone/>
              <a:defRPr/>
            </a:pPr>
            <a:endParaRPr lang="fr-CA" altLang="fr-FR" sz="2400" b="1" dirty="0">
              <a:latin typeface="Helvetica" panose="020B0604020202020204" pitchFamily="34" charset="0"/>
            </a:endParaRPr>
          </a:p>
        </p:txBody>
      </p:sp>
      <p:sp>
        <p:nvSpPr>
          <p:cNvPr id="7" name="Text Placeholder 3"/>
          <p:cNvSpPr txBox="1">
            <a:spLocks/>
          </p:cNvSpPr>
          <p:nvPr>
            <p:custDataLst>
              <p:tags r:id="rId3"/>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8" name="Rectangle : coins arrondis 7">
            <a:extLst>
              <a:ext uri="{FF2B5EF4-FFF2-40B4-BE49-F238E27FC236}">
                <a16:creationId xmlns:a16="http://schemas.microsoft.com/office/drawing/2014/main" id="{B290024F-26CF-4F41-B08B-0ED5F6683A96}"/>
              </a:ext>
            </a:extLst>
          </p:cNvPr>
          <p:cNvSpPr/>
          <p:nvPr>
            <p:custDataLst>
              <p:tags r:id="rId4"/>
            </p:custDataLst>
          </p:nvPr>
        </p:nvSpPr>
        <p:spPr>
          <a:xfrm>
            <a:off x="7440202" y="1526856"/>
            <a:ext cx="790300" cy="593775"/>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A</a:t>
            </a:r>
          </a:p>
        </p:txBody>
      </p:sp>
    </p:spTree>
    <p:extLst>
      <p:ext uri="{BB962C8B-B14F-4D97-AF65-F5344CB8AC3E}">
        <p14:creationId xmlns:p14="http://schemas.microsoft.com/office/powerpoint/2010/main" val="197629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Les remises faites aux gouvernements</a:t>
            </a:r>
            <a:endParaRPr lang="fr-CA" sz="3200" dirty="0"/>
          </a:p>
          <a:p>
            <a:pPr marL="0" indent="0" algn="ctr">
              <a:buNone/>
            </a:pPr>
            <a:r>
              <a:rPr lang="fr-CA" sz="3200" b="1" dirty="0">
                <a:solidFill>
                  <a:srgbClr val="C00000"/>
                </a:solidFill>
                <a:latin typeface="Helvetica" panose="020B0604020202020204" pitchFamily="34" charset="0"/>
              </a:rPr>
              <a:t>À vous de jouer p. </a:t>
            </a:r>
            <a:r>
              <a:rPr lang="fr-CA" sz="3200" b="1" dirty="0">
                <a:solidFill>
                  <a:schemeClr val="accent1">
                    <a:lumMod val="50000"/>
                  </a:schemeClr>
                </a:solidFill>
                <a:latin typeface="Helvetica" panose="020B0604020202020204" pitchFamily="34" charset="0"/>
              </a:rPr>
              <a:t>528</a:t>
            </a:r>
            <a:endParaRPr lang="fr-CA" sz="3200" dirty="0"/>
          </a:p>
        </p:txBody>
      </p:sp>
      <p:pic>
        <p:nvPicPr>
          <p:cNvPr id="7" name="Image 6">
            <a:extLst>
              <a:ext uri="{FF2B5EF4-FFF2-40B4-BE49-F238E27FC236}">
                <a16:creationId xmlns:a16="http://schemas.microsoft.com/office/drawing/2014/main" id="{378077C3-6865-4062-942B-8D64B4B3611F}"/>
              </a:ext>
            </a:extLst>
          </p:cNvPr>
          <p:cNvPicPr>
            <a:picLocks noChangeAspect="1"/>
          </p:cNvPicPr>
          <p:nvPr>
            <p:custDataLst>
              <p:tags r:id="rId4"/>
            </p:custDataLst>
          </p:nvPr>
        </p:nvPicPr>
        <p:blipFill>
          <a:blip r:embed="rId7"/>
          <a:stretch>
            <a:fillRect/>
          </a:stretch>
        </p:blipFill>
        <p:spPr>
          <a:xfrm>
            <a:off x="550333" y="1862667"/>
            <a:ext cx="8311894" cy="4682090"/>
          </a:xfrm>
          <a:prstGeom prst="rect">
            <a:avLst/>
          </a:prstGeom>
        </p:spPr>
      </p:pic>
      <p:sp>
        <p:nvSpPr>
          <p:cNvPr id="5" name="Rectangle 4">
            <a:extLst>
              <a:ext uri="{FF2B5EF4-FFF2-40B4-BE49-F238E27FC236}">
                <a16:creationId xmlns:a16="http://schemas.microsoft.com/office/drawing/2014/main" id="{20901840-AB18-40CF-ACFC-44CBB491B8B8}"/>
              </a:ext>
            </a:extLst>
          </p:cNvPr>
          <p:cNvSpPr/>
          <p:nvPr/>
        </p:nvSpPr>
        <p:spPr>
          <a:xfrm>
            <a:off x="550333" y="4995081"/>
            <a:ext cx="8311894" cy="154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7529852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Les remises faites aux gouvernements</a:t>
            </a:r>
            <a:endParaRPr lang="fr-CA" sz="3200" dirty="0"/>
          </a:p>
          <a:p>
            <a:pPr marL="0" indent="0" algn="ctr">
              <a:buNone/>
            </a:pPr>
            <a:r>
              <a:rPr lang="fr-CA" sz="3200" b="1" dirty="0">
                <a:solidFill>
                  <a:srgbClr val="C00000"/>
                </a:solidFill>
                <a:latin typeface="Helvetica" panose="020B0604020202020204" pitchFamily="34" charset="0"/>
              </a:rPr>
              <a:t>À vous de jouer p. </a:t>
            </a:r>
            <a:r>
              <a:rPr lang="fr-CA" sz="3200" b="1" dirty="0">
                <a:solidFill>
                  <a:schemeClr val="accent1">
                    <a:lumMod val="50000"/>
                  </a:schemeClr>
                </a:solidFill>
                <a:latin typeface="Helvetica" panose="020B0604020202020204" pitchFamily="34" charset="0"/>
              </a:rPr>
              <a:t>528</a:t>
            </a:r>
            <a:endParaRPr lang="fr-CA" sz="3200" dirty="0"/>
          </a:p>
        </p:txBody>
      </p:sp>
      <p:pic>
        <p:nvPicPr>
          <p:cNvPr id="7" name="Image 6">
            <a:extLst>
              <a:ext uri="{FF2B5EF4-FFF2-40B4-BE49-F238E27FC236}">
                <a16:creationId xmlns:a16="http://schemas.microsoft.com/office/drawing/2014/main" id="{378077C3-6865-4062-942B-8D64B4B3611F}"/>
              </a:ext>
            </a:extLst>
          </p:cNvPr>
          <p:cNvPicPr>
            <a:picLocks noChangeAspect="1"/>
          </p:cNvPicPr>
          <p:nvPr>
            <p:custDataLst>
              <p:tags r:id="rId4"/>
            </p:custDataLst>
          </p:nvPr>
        </p:nvPicPr>
        <p:blipFill>
          <a:blip r:embed="rId7"/>
          <a:stretch>
            <a:fillRect/>
          </a:stretch>
        </p:blipFill>
        <p:spPr>
          <a:xfrm>
            <a:off x="550333" y="1862667"/>
            <a:ext cx="8311894" cy="4682090"/>
          </a:xfrm>
          <a:prstGeom prst="rect">
            <a:avLst/>
          </a:prstGeom>
        </p:spPr>
      </p:pic>
    </p:spTree>
    <p:extLst>
      <p:ext uri="{BB962C8B-B14F-4D97-AF65-F5344CB8AC3E}">
        <p14:creationId xmlns:p14="http://schemas.microsoft.com/office/powerpoint/2010/main" val="26645048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Les remises faites aux gouvernements</a:t>
            </a:r>
            <a:endParaRPr lang="fr-CA" sz="3200" dirty="0"/>
          </a:p>
          <a:p>
            <a:pPr marL="0" indent="0" algn="ctr">
              <a:buNone/>
            </a:pPr>
            <a:r>
              <a:rPr lang="fr-CA" sz="3200" b="1" dirty="0">
                <a:solidFill>
                  <a:srgbClr val="C00000"/>
                </a:solidFill>
                <a:latin typeface="Helvetica" panose="020B0604020202020204" pitchFamily="34" charset="0"/>
              </a:rPr>
              <a:t>À vous de jouer p. </a:t>
            </a:r>
            <a:r>
              <a:rPr lang="fr-CA" sz="3200" b="1" dirty="0">
                <a:solidFill>
                  <a:schemeClr val="accent1">
                    <a:lumMod val="50000"/>
                  </a:schemeClr>
                </a:solidFill>
                <a:latin typeface="Helvetica" panose="020B0604020202020204" pitchFamily="34" charset="0"/>
              </a:rPr>
              <a:t>528</a:t>
            </a:r>
            <a:endParaRPr lang="fr-CA" sz="3200" dirty="0"/>
          </a:p>
        </p:txBody>
      </p:sp>
      <p:pic>
        <p:nvPicPr>
          <p:cNvPr id="5" name="Image 4">
            <a:extLst>
              <a:ext uri="{FF2B5EF4-FFF2-40B4-BE49-F238E27FC236}">
                <a16:creationId xmlns:a16="http://schemas.microsoft.com/office/drawing/2014/main" id="{73890B79-FE47-4474-A96B-2967481CCA63}"/>
              </a:ext>
            </a:extLst>
          </p:cNvPr>
          <p:cNvPicPr>
            <a:picLocks noChangeAspect="1"/>
          </p:cNvPicPr>
          <p:nvPr>
            <p:custDataLst>
              <p:tags r:id="rId4"/>
            </p:custDataLst>
          </p:nvPr>
        </p:nvPicPr>
        <p:blipFill>
          <a:blip r:embed="rId7"/>
          <a:stretch>
            <a:fillRect/>
          </a:stretch>
        </p:blipFill>
        <p:spPr>
          <a:xfrm>
            <a:off x="677332" y="1966912"/>
            <a:ext cx="8276167" cy="4213755"/>
          </a:xfrm>
          <a:prstGeom prst="rect">
            <a:avLst/>
          </a:prstGeom>
        </p:spPr>
      </p:pic>
      <p:sp>
        <p:nvSpPr>
          <p:cNvPr id="6" name="Rectangle 5">
            <a:extLst>
              <a:ext uri="{FF2B5EF4-FFF2-40B4-BE49-F238E27FC236}">
                <a16:creationId xmlns:a16="http://schemas.microsoft.com/office/drawing/2014/main" id="{A57633C4-EDB2-420A-B9C0-C3A2FC598531}"/>
              </a:ext>
            </a:extLst>
          </p:cNvPr>
          <p:cNvSpPr/>
          <p:nvPr/>
        </p:nvSpPr>
        <p:spPr>
          <a:xfrm>
            <a:off x="550333" y="4995081"/>
            <a:ext cx="8311894" cy="154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5251068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3" name="Espace réservé du texte 3">
            <a:extLst>
              <a:ext uri="{FF2B5EF4-FFF2-40B4-BE49-F238E27FC236}">
                <a16:creationId xmlns:a16="http://schemas.microsoft.com/office/drawing/2014/main" id="{A035B92E-17A8-4D03-9439-1C19951B161B}"/>
              </a:ext>
            </a:extLst>
          </p:cNvPr>
          <p:cNvSpPr txBox="1">
            <a:spLocks/>
          </p:cNvSpPr>
          <p:nvPr>
            <p:custDataLst>
              <p:tags r:id="rId2"/>
            </p:custDataLst>
          </p:nvPr>
        </p:nvSpPr>
        <p:spPr>
          <a:xfrm>
            <a:off x="989013" y="86096"/>
            <a:ext cx="6748029"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4"/>
            </a:pPr>
            <a:r>
              <a:rPr lang="fr-CA" altLang="fr-FR" dirty="0">
                <a:solidFill>
                  <a:schemeClr val="bg1"/>
                </a:solidFill>
              </a:rPr>
              <a:t>L’enregistrement comptable </a:t>
            </a:r>
            <a:endParaRPr lang="fr-CA" dirty="0">
              <a:solidFill>
                <a:schemeClr val="bg1"/>
              </a:solidFill>
            </a:endParaRPr>
          </a:p>
        </p:txBody>
      </p:sp>
      <p:sp>
        <p:nvSpPr>
          <p:cNvPr id="4" name="Text Placeholder 4">
            <a:extLst>
              <a:ext uri="{FF2B5EF4-FFF2-40B4-BE49-F238E27FC236}">
                <a16:creationId xmlns:a16="http://schemas.microsoft.com/office/drawing/2014/main" id="{959CC5AF-555E-4106-948F-82046D4377DB}"/>
              </a:ext>
            </a:extLst>
          </p:cNvPr>
          <p:cNvSpPr txBox="1">
            <a:spLocks/>
          </p:cNvSpPr>
          <p:nvPr>
            <p:custDataLst>
              <p:tags r:id="rId3"/>
            </p:custDataLst>
          </p:nvPr>
        </p:nvSpPr>
        <p:spPr>
          <a:xfrm>
            <a:off x="989013" y="982108"/>
            <a:ext cx="7604654"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200" b="1" dirty="0"/>
              <a:t>Les remises faites aux gouvernements</a:t>
            </a:r>
            <a:endParaRPr lang="fr-CA" sz="3200" dirty="0"/>
          </a:p>
          <a:p>
            <a:pPr marL="0" indent="0" algn="ctr">
              <a:buNone/>
            </a:pPr>
            <a:r>
              <a:rPr lang="fr-CA" sz="3200" b="1" dirty="0">
                <a:solidFill>
                  <a:srgbClr val="C00000"/>
                </a:solidFill>
                <a:latin typeface="Helvetica" panose="020B0604020202020204" pitchFamily="34" charset="0"/>
              </a:rPr>
              <a:t>À vous de jouer p. </a:t>
            </a:r>
            <a:r>
              <a:rPr lang="fr-CA" sz="3200" b="1" dirty="0">
                <a:solidFill>
                  <a:schemeClr val="accent1">
                    <a:lumMod val="50000"/>
                  </a:schemeClr>
                </a:solidFill>
                <a:latin typeface="Helvetica" panose="020B0604020202020204" pitchFamily="34" charset="0"/>
              </a:rPr>
              <a:t>528</a:t>
            </a:r>
            <a:endParaRPr lang="fr-CA" sz="3200" dirty="0"/>
          </a:p>
        </p:txBody>
      </p:sp>
      <p:pic>
        <p:nvPicPr>
          <p:cNvPr id="5" name="Image 4">
            <a:extLst>
              <a:ext uri="{FF2B5EF4-FFF2-40B4-BE49-F238E27FC236}">
                <a16:creationId xmlns:a16="http://schemas.microsoft.com/office/drawing/2014/main" id="{73890B79-FE47-4474-A96B-2967481CCA63}"/>
              </a:ext>
            </a:extLst>
          </p:cNvPr>
          <p:cNvPicPr>
            <a:picLocks noChangeAspect="1"/>
          </p:cNvPicPr>
          <p:nvPr>
            <p:custDataLst>
              <p:tags r:id="rId4"/>
            </p:custDataLst>
          </p:nvPr>
        </p:nvPicPr>
        <p:blipFill>
          <a:blip r:embed="rId7"/>
          <a:stretch>
            <a:fillRect/>
          </a:stretch>
        </p:blipFill>
        <p:spPr>
          <a:xfrm>
            <a:off x="677332" y="1966912"/>
            <a:ext cx="8276167" cy="4213755"/>
          </a:xfrm>
          <a:prstGeom prst="rect">
            <a:avLst/>
          </a:prstGeom>
        </p:spPr>
      </p:pic>
    </p:spTree>
    <p:extLst>
      <p:ext uri="{BB962C8B-B14F-4D97-AF65-F5344CB8AC3E}">
        <p14:creationId xmlns:p14="http://schemas.microsoft.com/office/powerpoint/2010/main" val="971295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7" name="Espace réservé du texte 3">
            <a:extLst>
              <a:ext uri="{FF2B5EF4-FFF2-40B4-BE49-F238E27FC236}">
                <a16:creationId xmlns:a16="http://schemas.microsoft.com/office/drawing/2014/main" id="{B2F140B6-CE5D-4627-AB07-BD0F18A52932}"/>
              </a:ext>
            </a:extLst>
          </p:cNvPr>
          <p:cNvSpPr txBox="1">
            <a:spLocks/>
          </p:cNvSpPr>
          <p:nvPr>
            <p:custDataLst>
              <p:tags r:id="rId2"/>
            </p:custDataLst>
          </p:nvPr>
        </p:nvSpPr>
        <p:spPr>
          <a:xfrm>
            <a:off x="989013" y="86096"/>
            <a:ext cx="7729685"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5"/>
            </a:pPr>
            <a:r>
              <a:rPr lang="fr-CA" altLang="fr-FR" dirty="0">
                <a:solidFill>
                  <a:schemeClr val="bg1"/>
                </a:solidFill>
              </a:rPr>
              <a:t>Autres documents obligatoires </a:t>
            </a:r>
            <a:endParaRPr lang="fr-CA" dirty="0">
              <a:solidFill>
                <a:schemeClr val="bg1"/>
              </a:solidFill>
            </a:endParaRPr>
          </a:p>
        </p:txBody>
      </p:sp>
      <p:sp>
        <p:nvSpPr>
          <p:cNvPr id="8" name="Espace réservé du texte 3">
            <a:extLst>
              <a:ext uri="{FF2B5EF4-FFF2-40B4-BE49-F238E27FC236}">
                <a16:creationId xmlns:a16="http://schemas.microsoft.com/office/drawing/2014/main" id="{D235D4DD-AD60-4431-BEA5-A8A49A9D0332}"/>
              </a:ext>
            </a:extLst>
          </p:cNvPr>
          <p:cNvSpPr txBox="1">
            <a:spLocks/>
          </p:cNvSpPr>
          <p:nvPr>
            <p:custDataLst>
              <p:tags r:id="rId3"/>
            </p:custDataLst>
          </p:nvPr>
        </p:nvSpPr>
        <p:spPr bwMode="auto">
          <a:xfrm>
            <a:off x="989013" y="975784"/>
            <a:ext cx="8667750" cy="5509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nSpc>
                <a:spcPct val="70000"/>
              </a:lnSpc>
              <a:spcBef>
                <a:spcPct val="20000"/>
              </a:spcBef>
            </a:pPr>
            <a:r>
              <a:rPr lang="fr-CA" altLang="fr-FR" sz="2800" b="1" dirty="0">
                <a:latin typeface="Tahoma" panose="020B0604030504040204" pitchFamily="34" charset="0"/>
                <a:cs typeface="Tahoma" panose="020B0604030504040204" pitchFamily="34" charset="0"/>
              </a:rPr>
              <a:t>Les formulaires à produire</a:t>
            </a:r>
          </a:p>
          <a:p>
            <a:pPr>
              <a:lnSpc>
                <a:spcPct val="70000"/>
              </a:lnSpc>
              <a:spcBef>
                <a:spcPct val="20000"/>
              </a:spcBef>
            </a:pPr>
            <a:endParaRPr lang="fr-CA" altLang="fr-FR" sz="2800" b="1" dirty="0">
              <a:latin typeface="Tahoma" panose="020B0604030504040204" pitchFamily="34" charset="0"/>
              <a:cs typeface="Tahoma" panose="020B0604030504040204" pitchFamily="34" charset="0"/>
            </a:endParaRPr>
          </a:p>
          <a:p>
            <a:pPr marL="457200" indent="-457200" defTabSz="914400">
              <a:lnSpc>
                <a:spcPts val="2600"/>
              </a:lnSpc>
              <a:spcBef>
                <a:spcPct val="20000"/>
              </a:spcBef>
              <a:spcAft>
                <a:spcPts val="1200"/>
              </a:spcAft>
              <a:buClr>
                <a:srgbClr val="A7062E"/>
              </a:buClr>
              <a:buFont typeface="Wingdings" panose="05000000000000000000" pitchFamily="2" charset="2"/>
              <a:buChar char="Ø"/>
              <a:tabLst>
                <a:tab pos="2065338" algn="l"/>
              </a:tabLst>
              <a:defRPr/>
            </a:pPr>
            <a:r>
              <a:rPr lang="fr-CA" sz="2400" b="1" i="1" dirty="0">
                <a:latin typeface="Helvetica" panose="020B0604020202020204" pitchFamily="34" charset="0"/>
                <a:ea typeface="+mn-ea"/>
              </a:rPr>
              <a:t>Les remises de RAS ou DAS– périodiques</a:t>
            </a:r>
          </a:p>
          <a:p>
            <a:pPr lvl="1">
              <a:spcBef>
                <a:spcPct val="20000"/>
              </a:spcBef>
              <a:spcAft>
                <a:spcPts val="1200"/>
              </a:spcAft>
              <a:buFont typeface="Arial" pitchFamily="34" charset="0"/>
              <a:buChar char="•"/>
              <a:tabLst>
                <a:tab pos="1438275" algn="l"/>
              </a:tabLst>
              <a:defRPr/>
            </a:pPr>
            <a:r>
              <a:rPr lang="fr-CA" sz="2000" b="1" dirty="0">
                <a:latin typeface="Helvetica" charset="0"/>
              </a:rPr>
              <a:t>Provincial</a:t>
            </a:r>
            <a:r>
              <a:rPr lang="fr-CA" sz="2000" dirty="0">
                <a:latin typeface="Helvetica" charset="0"/>
              </a:rPr>
              <a:t> - TPZ-1015.R.14.2</a:t>
            </a:r>
          </a:p>
          <a:p>
            <a:pPr lvl="1">
              <a:spcBef>
                <a:spcPct val="20000"/>
              </a:spcBef>
              <a:spcAft>
                <a:spcPts val="1200"/>
              </a:spcAft>
              <a:buFont typeface="Arial" pitchFamily="34" charset="0"/>
              <a:buChar char="•"/>
              <a:tabLst>
                <a:tab pos="1438275" algn="l"/>
              </a:tabLst>
              <a:defRPr/>
            </a:pPr>
            <a:r>
              <a:rPr lang="fr-CA" sz="2000" b="1" dirty="0">
                <a:latin typeface="Helvetica" charset="0"/>
              </a:rPr>
              <a:t>Fédéral</a:t>
            </a:r>
            <a:r>
              <a:rPr lang="fr-CA" sz="2000" dirty="0">
                <a:latin typeface="Helvetica" charset="0"/>
              </a:rPr>
              <a:t> - PD7A </a:t>
            </a:r>
          </a:p>
          <a:p>
            <a:pPr marL="342900" indent="-342900">
              <a:spcAft>
                <a:spcPts val="1200"/>
              </a:spcAft>
              <a:buFont typeface="Wingdings" pitchFamily="2" charset="2"/>
              <a:buChar char="Ø"/>
              <a:tabLst>
                <a:tab pos="1438275" algn="l"/>
              </a:tabLst>
              <a:defRPr/>
            </a:pPr>
            <a:endParaRPr lang="fr-CA" sz="2400" b="1" dirty="0">
              <a:latin typeface="Helvetica" charset="0"/>
            </a:endParaRPr>
          </a:p>
          <a:p>
            <a:pPr marL="457200" indent="-457200" defTabSz="914400">
              <a:lnSpc>
                <a:spcPts val="2600"/>
              </a:lnSpc>
              <a:spcBef>
                <a:spcPct val="20000"/>
              </a:spcBef>
              <a:spcAft>
                <a:spcPts val="1200"/>
              </a:spcAft>
              <a:buClr>
                <a:srgbClr val="A7062E"/>
              </a:buClr>
              <a:buFont typeface="Wingdings" panose="05000000000000000000" pitchFamily="2" charset="2"/>
              <a:buChar char="Ø"/>
              <a:tabLst>
                <a:tab pos="2065338" algn="l"/>
              </a:tabLst>
              <a:defRPr/>
            </a:pPr>
            <a:r>
              <a:rPr lang="fr-CA" sz="2400" b="1" i="1" dirty="0">
                <a:latin typeface="Helvetica" panose="020B0604020202020204" pitchFamily="34" charset="0"/>
                <a:ea typeface="+mn-ea"/>
              </a:rPr>
              <a:t>Les relevés de fin d’année </a:t>
            </a:r>
            <a:r>
              <a:rPr lang="fr-CA" altLang="fr-FR" sz="2000" dirty="0"/>
              <a:t>(p.</a:t>
            </a:r>
            <a:r>
              <a:rPr lang="fr-CA" altLang="fr-FR" sz="2000" dirty="0">
                <a:solidFill>
                  <a:schemeClr val="bg1"/>
                </a:solidFill>
              </a:rPr>
              <a:t> </a:t>
            </a:r>
            <a:r>
              <a:rPr lang="fr-CA" altLang="fr-FR" sz="2000" b="1" dirty="0">
                <a:solidFill>
                  <a:schemeClr val="accent1">
                    <a:lumMod val="50000"/>
                  </a:schemeClr>
                </a:solidFill>
              </a:rPr>
              <a:t>537 </a:t>
            </a:r>
            <a:r>
              <a:rPr lang="fr-CA" altLang="fr-FR" sz="2000" dirty="0"/>
              <a:t>ou</a:t>
            </a:r>
            <a:r>
              <a:rPr lang="fr-CA" altLang="fr-FR" sz="2000" dirty="0">
                <a:solidFill>
                  <a:schemeClr val="bg1"/>
                </a:solidFill>
              </a:rPr>
              <a:t>  </a:t>
            </a:r>
            <a:r>
              <a:rPr lang="fr-CA" altLang="fr-FR" sz="2000" b="1" dirty="0">
                <a:solidFill>
                  <a:srgbClr val="C00000"/>
                </a:solidFill>
              </a:rPr>
              <a:t>493</a:t>
            </a:r>
            <a:r>
              <a:rPr lang="fr-CA" altLang="fr-FR" sz="2000" dirty="0"/>
              <a:t>)</a:t>
            </a:r>
            <a:r>
              <a:rPr lang="fr-CA" altLang="fr-FR" sz="2000" dirty="0">
                <a:solidFill>
                  <a:schemeClr val="bg1"/>
                </a:solidFill>
              </a:rPr>
              <a:t> </a:t>
            </a:r>
            <a:endParaRPr lang="fr-FR" altLang="fr-FR" sz="2000" i="1" dirty="0">
              <a:latin typeface="Helvetica" panose="020B0604020202020204" pitchFamily="34" charset="0"/>
              <a:ea typeface="+mn-ea"/>
            </a:endParaRPr>
          </a:p>
          <a:p>
            <a:pPr lvl="1">
              <a:spcBef>
                <a:spcPct val="20000"/>
              </a:spcBef>
              <a:spcAft>
                <a:spcPts val="1200"/>
              </a:spcAft>
              <a:buFont typeface="Arial" pitchFamily="34" charset="0"/>
              <a:buChar char="•"/>
              <a:tabLst>
                <a:tab pos="1438275" algn="l"/>
              </a:tabLst>
              <a:defRPr/>
            </a:pPr>
            <a:r>
              <a:rPr lang="fr-CA" sz="2000" b="1" dirty="0">
                <a:latin typeface="Helvetica" charset="0"/>
              </a:rPr>
              <a:t>Fédéral</a:t>
            </a:r>
            <a:r>
              <a:rPr lang="fr-CA" sz="2000" dirty="0">
                <a:latin typeface="Helvetica" charset="0"/>
              </a:rPr>
              <a:t> - T4 + Sommaire </a:t>
            </a:r>
            <a:r>
              <a:rPr lang="fr-CA" sz="2000" b="1" dirty="0">
                <a:latin typeface="Helvetica" charset="0"/>
              </a:rPr>
              <a:t>(</a:t>
            </a:r>
            <a:r>
              <a:rPr lang="fr-CA" sz="2000" b="1" dirty="0"/>
              <a:t>p. </a:t>
            </a:r>
            <a:r>
              <a:rPr lang="fr-CA" sz="2000" b="1" dirty="0">
                <a:solidFill>
                  <a:schemeClr val="accent1">
                    <a:lumMod val="50000"/>
                  </a:schemeClr>
                </a:solidFill>
              </a:rPr>
              <a:t>540</a:t>
            </a:r>
            <a:r>
              <a:rPr lang="fr-CA" sz="2000" b="1" dirty="0"/>
              <a:t> ou </a:t>
            </a:r>
            <a:r>
              <a:rPr lang="fr-CA" sz="2000" b="1" dirty="0">
                <a:solidFill>
                  <a:srgbClr val="C00000"/>
                </a:solidFill>
              </a:rPr>
              <a:t>497</a:t>
            </a:r>
            <a:r>
              <a:rPr lang="fr-CA" sz="2000" b="1" dirty="0"/>
              <a:t>)</a:t>
            </a:r>
            <a:endParaRPr lang="fr-CA" sz="2000" dirty="0">
              <a:latin typeface="Helvetica" charset="0"/>
            </a:endParaRPr>
          </a:p>
          <a:p>
            <a:pPr lvl="1">
              <a:spcBef>
                <a:spcPct val="20000"/>
              </a:spcBef>
              <a:spcAft>
                <a:spcPts val="1200"/>
              </a:spcAft>
              <a:buFont typeface="Arial" pitchFamily="34" charset="0"/>
              <a:buChar char="•"/>
              <a:tabLst>
                <a:tab pos="1438275" algn="l"/>
              </a:tabLst>
              <a:defRPr/>
            </a:pPr>
            <a:r>
              <a:rPr lang="fr-CA" sz="2000" b="1" dirty="0">
                <a:latin typeface="Helvetica" charset="0"/>
              </a:rPr>
              <a:t>Provincial</a:t>
            </a:r>
            <a:r>
              <a:rPr lang="fr-CA" sz="2000" dirty="0">
                <a:latin typeface="Helvetica" charset="0"/>
              </a:rPr>
              <a:t> - Relevé 1 + Sommaire </a:t>
            </a:r>
            <a:r>
              <a:rPr lang="fr-CA" sz="2000" b="1" dirty="0"/>
              <a:t>(p. </a:t>
            </a:r>
            <a:r>
              <a:rPr lang="fr-CA" sz="2000" b="1" dirty="0">
                <a:solidFill>
                  <a:schemeClr val="accent1">
                    <a:lumMod val="50000"/>
                  </a:schemeClr>
                </a:solidFill>
              </a:rPr>
              <a:t>541</a:t>
            </a:r>
            <a:r>
              <a:rPr lang="fr-CA" sz="2000" b="1" dirty="0"/>
              <a:t> ou </a:t>
            </a:r>
            <a:r>
              <a:rPr lang="fr-CA" sz="2000" b="1" dirty="0">
                <a:solidFill>
                  <a:srgbClr val="C00000"/>
                </a:solidFill>
              </a:rPr>
              <a:t>498</a:t>
            </a:r>
            <a:r>
              <a:rPr lang="fr-CA" sz="2000" b="1" dirty="0"/>
              <a:t>)</a:t>
            </a:r>
            <a:endParaRPr lang="fr-CA" sz="2000" dirty="0">
              <a:latin typeface="Helvetica" charset="0"/>
            </a:endParaRPr>
          </a:p>
          <a:p>
            <a:pPr lvl="1">
              <a:spcBef>
                <a:spcPct val="20000"/>
              </a:spcBef>
              <a:spcAft>
                <a:spcPts val="1200"/>
              </a:spcAft>
              <a:tabLst>
                <a:tab pos="1438275" algn="l"/>
              </a:tabLst>
              <a:defRPr/>
            </a:pPr>
            <a:endParaRPr lang="fr-CA" sz="2000" dirty="0">
              <a:latin typeface="Helvetica" charset="0"/>
            </a:endParaRPr>
          </a:p>
          <a:p>
            <a:pPr marL="457200" indent="-457200" defTabSz="914400">
              <a:lnSpc>
                <a:spcPts val="2600"/>
              </a:lnSpc>
              <a:spcBef>
                <a:spcPct val="20000"/>
              </a:spcBef>
              <a:spcAft>
                <a:spcPts val="1200"/>
              </a:spcAft>
              <a:buClr>
                <a:srgbClr val="A7062E"/>
              </a:buClr>
              <a:buFont typeface="Wingdings" panose="05000000000000000000" pitchFamily="2" charset="2"/>
              <a:buChar char="Ø"/>
              <a:tabLst>
                <a:tab pos="2065338" algn="l"/>
              </a:tabLst>
              <a:defRPr/>
            </a:pPr>
            <a:r>
              <a:rPr lang="fr-CA" sz="2400" b="1" i="1" dirty="0">
                <a:latin typeface="Helvetica" panose="020B0604020202020204" pitchFamily="34" charset="0"/>
                <a:ea typeface="+mn-ea"/>
              </a:rPr>
              <a:t>Le relevé d’emploi – fin d’emploi</a:t>
            </a:r>
          </a:p>
          <a:p>
            <a:pPr>
              <a:lnSpc>
                <a:spcPct val="70000"/>
              </a:lnSpc>
              <a:spcBef>
                <a:spcPct val="20000"/>
              </a:spcBef>
            </a:pPr>
            <a:endParaRPr lang="fr-FR" altLang="fr-FR" sz="2800" dirty="0">
              <a:latin typeface="Helvetica" panose="020B0604020202020204" pitchFamily="34" charset="0"/>
            </a:endParaRPr>
          </a:p>
          <a:p>
            <a:pPr>
              <a:lnSpc>
                <a:spcPct val="70000"/>
              </a:lnSpc>
              <a:spcBef>
                <a:spcPct val="20000"/>
              </a:spcBef>
              <a:buFont typeface="Arial" panose="020B0604020202020204" pitchFamily="34" charset="0"/>
              <a:buNone/>
            </a:pPr>
            <a:r>
              <a:rPr lang="fr-CA" altLang="fr-FR" sz="2800" b="1" dirty="0">
                <a:latin typeface="Tahoma" panose="020B0604030504040204" pitchFamily="34" charset="0"/>
                <a:cs typeface="Tahoma" panose="020B0604030504040204" pitchFamily="34" charset="0"/>
              </a:rPr>
              <a:t> </a:t>
            </a:r>
            <a:endParaRPr lang="fr-FR" altLang="fr-FR" sz="1600" b="1"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948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3" end="3"/>
                                            </p:txEl>
                                          </p:spTgt>
                                        </p:tgtEl>
                                        <p:attrNameLst>
                                          <p:attrName>style.visibility</p:attrName>
                                        </p:attrNameLst>
                                      </p:cBhvr>
                                      <p:to>
                                        <p:strVal val="visible"/>
                                      </p:to>
                                    </p:set>
                                    <p:animEffect transition="in" filter="fade">
                                      <p:cBhvr>
                                        <p:cTn id="10" dur="500"/>
                                        <p:tgtEl>
                                          <p:spTgt spid="8">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animEffect transition="in" filter="fade">
                                      <p:cBhvr>
                                        <p:cTn id="13" dur="500"/>
                                        <p:tgtEl>
                                          <p:spTgt spid="8">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xEl>
                                              <p:pRg st="6" end="6"/>
                                            </p:txEl>
                                          </p:spTgt>
                                        </p:tgtEl>
                                        <p:attrNameLst>
                                          <p:attrName>style.visibility</p:attrName>
                                        </p:attrNameLst>
                                      </p:cBhvr>
                                      <p:to>
                                        <p:strVal val="visible"/>
                                      </p:to>
                                    </p:set>
                                    <p:animEffect transition="in" filter="fade">
                                      <p:cBhvr>
                                        <p:cTn id="18" dur="500"/>
                                        <p:tgtEl>
                                          <p:spTgt spid="8">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animEffect transition="in" filter="fade">
                                      <p:cBhvr>
                                        <p:cTn id="21" dur="500"/>
                                        <p:tgtEl>
                                          <p:spTgt spid="8">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xEl>
                                              <p:pRg st="8" end="8"/>
                                            </p:txEl>
                                          </p:spTgt>
                                        </p:tgtEl>
                                        <p:attrNameLst>
                                          <p:attrName>style.visibility</p:attrName>
                                        </p:attrNameLst>
                                      </p:cBhvr>
                                      <p:to>
                                        <p:strVal val="visible"/>
                                      </p:to>
                                    </p:set>
                                    <p:animEffect transition="in" filter="fade">
                                      <p:cBhvr>
                                        <p:cTn id="24" dur="500"/>
                                        <p:tgtEl>
                                          <p:spTgt spid="8">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xEl>
                                              <p:pRg st="10" end="10"/>
                                            </p:txEl>
                                          </p:spTgt>
                                        </p:tgtEl>
                                        <p:attrNameLst>
                                          <p:attrName>style.visibility</p:attrName>
                                        </p:attrNameLst>
                                      </p:cBhvr>
                                      <p:to>
                                        <p:strVal val="visible"/>
                                      </p:to>
                                    </p:set>
                                    <p:animEffect transition="in" filter="fade">
                                      <p:cBhvr>
                                        <p:cTn id="29"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4" name="Text Placeholder 4">
            <a:extLst>
              <a:ext uri="{FF2B5EF4-FFF2-40B4-BE49-F238E27FC236}">
                <a16:creationId xmlns:a16="http://schemas.microsoft.com/office/drawing/2014/main" id="{71739739-F8EB-42E0-B184-DC6CEEA8F487}"/>
              </a:ext>
            </a:extLst>
          </p:cNvPr>
          <p:cNvSpPr txBox="1">
            <a:spLocks/>
          </p:cNvSpPr>
          <p:nvPr>
            <p:custDataLst>
              <p:tags r:id="rId2"/>
            </p:custDataLst>
          </p:nvPr>
        </p:nvSpPr>
        <p:spPr>
          <a:xfrm>
            <a:off x="989013" y="982108"/>
            <a:ext cx="7729685" cy="896119"/>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Les relevés de fin d’année</a:t>
            </a:r>
          </a:p>
          <a:p>
            <a:endParaRPr lang="fr-CA" sz="2400" dirty="0"/>
          </a:p>
        </p:txBody>
      </p:sp>
      <p:pic>
        <p:nvPicPr>
          <p:cNvPr id="5" name="Image 4">
            <a:extLst>
              <a:ext uri="{FF2B5EF4-FFF2-40B4-BE49-F238E27FC236}">
                <a16:creationId xmlns:a16="http://schemas.microsoft.com/office/drawing/2014/main" id="{8F897B91-77B5-4337-9466-39AD5B4F9B7B}"/>
              </a:ext>
            </a:extLst>
          </p:cNvPr>
          <p:cNvPicPr>
            <a:picLocks noChangeAspect="1"/>
          </p:cNvPicPr>
          <p:nvPr>
            <p:custDataLst>
              <p:tags r:id="rId3"/>
            </p:custDataLst>
          </p:nvPr>
        </p:nvPicPr>
        <p:blipFill>
          <a:blip r:embed="rId6"/>
          <a:stretch>
            <a:fillRect/>
          </a:stretch>
        </p:blipFill>
        <p:spPr>
          <a:xfrm>
            <a:off x="788483" y="1430167"/>
            <a:ext cx="7508850" cy="5111546"/>
          </a:xfrm>
          <a:prstGeom prst="rect">
            <a:avLst/>
          </a:prstGeom>
        </p:spPr>
      </p:pic>
      <p:sp>
        <p:nvSpPr>
          <p:cNvPr id="6" name="Espace réservé du texte 3">
            <a:extLst>
              <a:ext uri="{FF2B5EF4-FFF2-40B4-BE49-F238E27FC236}">
                <a16:creationId xmlns:a16="http://schemas.microsoft.com/office/drawing/2014/main" id="{00E3C66D-F96B-4BEE-9750-074F2973B5B1}"/>
              </a:ext>
            </a:extLst>
          </p:cNvPr>
          <p:cNvSpPr txBox="1">
            <a:spLocks/>
          </p:cNvSpPr>
          <p:nvPr>
            <p:custDataLst>
              <p:tags r:id="rId4"/>
            </p:custDataLst>
          </p:nvPr>
        </p:nvSpPr>
        <p:spPr>
          <a:xfrm>
            <a:off x="989013" y="86096"/>
            <a:ext cx="7729685"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5"/>
            </a:pPr>
            <a:r>
              <a:rPr lang="fr-CA" altLang="fr-FR" dirty="0">
                <a:solidFill>
                  <a:schemeClr val="bg1"/>
                </a:solidFill>
              </a:rPr>
              <a:t>Autres documents obligatoires </a:t>
            </a:r>
            <a:r>
              <a:rPr lang="fr-CA" altLang="fr-FR" sz="2400" dirty="0">
                <a:solidFill>
                  <a:schemeClr val="bg1"/>
                </a:solidFill>
              </a:rPr>
              <a:t>(p</a:t>
            </a:r>
            <a:r>
              <a:rPr lang="fr-CA" altLang="fr-FR" dirty="0">
                <a:solidFill>
                  <a:schemeClr val="bg1"/>
                </a:solidFill>
              </a:rPr>
              <a:t>. </a:t>
            </a:r>
            <a:r>
              <a:rPr lang="fr-CA" altLang="fr-FR" dirty="0">
                <a:solidFill>
                  <a:schemeClr val="accent1">
                    <a:lumMod val="50000"/>
                  </a:schemeClr>
                </a:solidFill>
              </a:rPr>
              <a:t>536 </a:t>
            </a:r>
            <a:r>
              <a:rPr lang="fr-CA" altLang="fr-FR" sz="2400" dirty="0">
                <a:solidFill>
                  <a:schemeClr val="bg1"/>
                </a:solidFill>
              </a:rPr>
              <a:t>ou  </a:t>
            </a:r>
            <a:r>
              <a:rPr lang="fr-CA" altLang="fr-FR" dirty="0">
                <a:solidFill>
                  <a:srgbClr val="C00000"/>
                </a:solidFill>
              </a:rPr>
              <a:t>493</a:t>
            </a:r>
            <a:r>
              <a:rPr lang="fr-CA" altLang="fr-FR" sz="2400" dirty="0">
                <a:solidFill>
                  <a:schemeClr val="bg1"/>
                </a:solidFill>
              </a:rPr>
              <a:t>)</a:t>
            </a:r>
            <a:r>
              <a:rPr lang="fr-CA" altLang="fr-FR" dirty="0">
                <a:solidFill>
                  <a:schemeClr val="bg1"/>
                </a:solidFill>
              </a:rPr>
              <a:t> </a:t>
            </a:r>
            <a:endParaRPr lang="fr-CA" dirty="0">
              <a:solidFill>
                <a:schemeClr val="bg1"/>
              </a:solidFill>
            </a:endParaRPr>
          </a:p>
        </p:txBody>
      </p:sp>
    </p:spTree>
    <p:extLst>
      <p:ext uri="{BB962C8B-B14F-4D97-AF65-F5344CB8AC3E}">
        <p14:creationId xmlns:p14="http://schemas.microsoft.com/office/powerpoint/2010/main" val="23395637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4" name="Text Placeholder 4">
            <a:extLst>
              <a:ext uri="{FF2B5EF4-FFF2-40B4-BE49-F238E27FC236}">
                <a16:creationId xmlns:a16="http://schemas.microsoft.com/office/drawing/2014/main" id="{71739739-F8EB-42E0-B184-DC6CEEA8F487}"/>
              </a:ext>
            </a:extLst>
          </p:cNvPr>
          <p:cNvSpPr txBox="1">
            <a:spLocks/>
          </p:cNvSpPr>
          <p:nvPr>
            <p:custDataLst>
              <p:tags r:id="rId2"/>
            </p:custDataLst>
          </p:nvPr>
        </p:nvSpPr>
        <p:spPr>
          <a:xfrm>
            <a:off x="989013" y="982108"/>
            <a:ext cx="7729685" cy="896119"/>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b="1" dirty="0"/>
              <a:t>Les relevés de fin d’année</a:t>
            </a:r>
          </a:p>
        </p:txBody>
      </p:sp>
      <p:sp>
        <p:nvSpPr>
          <p:cNvPr id="7" name="Espace réservé du texte 3">
            <a:extLst>
              <a:ext uri="{FF2B5EF4-FFF2-40B4-BE49-F238E27FC236}">
                <a16:creationId xmlns:a16="http://schemas.microsoft.com/office/drawing/2014/main" id="{B2F140B6-CE5D-4627-AB07-BD0F18A52932}"/>
              </a:ext>
            </a:extLst>
          </p:cNvPr>
          <p:cNvSpPr txBox="1">
            <a:spLocks/>
          </p:cNvSpPr>
          <p:nvPr>
            <p:custDataLst>
              <p:tags r:id="rId3"/>
            </p:custDataLst>
          </p:nvPr>
        </p:nvSpPr>
        <p:spPr>
          <a:xfrm>
            <a:off x="989013" y="86096"/>
            <a:ext cx="7729685"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5"/>
            </a:pPr>
            <a:r>
              <a:rPr lang="fr-CA" altLang="fr-FR" dirty="0">
                <a:solidFill>
                  <a:schemeClr val="bg1"/>
                </a:solidFill>
              </a:rPr>
              <a:t>Autres documents obligatoires </a:t>
            </a:r>
            <a:r>
              <a:rPr lang="fr-CA" altLang="fr-FR" sz="2400" dirty="0">
                <a:solidFill>
                  <a:schemeClr val="bg1"/>
                </a:solidFill>
              </a:rPr>
              <a:t>(p</a:t>
            </a:r>
            <a:r>
              <a:rPr lang="fr-CA" altLang="fr-FR" dirty="0">
                <a:solidFill>
                  <a:schemeClr val="bg1"/>
                </a:solidFill>
              </a:rPr>
              <a:t>. </a:t>
            </a:r>
            <a:r>
              <a:rPr lang="fr-CA" altLang="fr-FR" dirty="0">
                <a:solidFill>
                  <a:schemeClr val="accent1">
                    <a:lumMod val="50000"/>
                  </a:schemeClr>
                </a:solidFill>
              </a:rPr>
              <a:t>537 </a:t>
            </a:r>
            <a:r>
              <a:rPr lang="fr-CA" altLang="fr-FR" sz="2400" dirty="0">
                <a:solidFill>
                  <a:schemeClr val="bg1"/>
                </a:solidFill>
              </a:rPr>
              <a:t>ou  </a:t>
            </a:r>
            <a:r>
              <a:rPr lang="fr-CA" altLang="fr-FR" dirty="0">
                <a:solidFill>
                  <a:srgbClr val="C00000"/>
                </a:solidFill>
              </a:rPr>
              <a:t>493</a:t>
            </a:r>
            <a:r>
              <a:rPr lang="fr-CA" altLang="fr-FR" sz="2400" dirty="0">
                <a:solidFill>
                  <a:schemeClr val="bg1"/>
                </a:solidFill>
              </a:rPr>
              <a:t>)</a:t>
            </a:r>
            <a:r>
              <a:rPr lang="fr-CA" altLang="fr-FR" dirty="0">
                <a:solidFill>
                  <a:schemeClr val="bg1"/>
                </a:solidFill>
              </a:rPr>
              <a:t> </a:t>
            </a:r>
            <a:endParaRPr lang="fr-CA" dirty="0">
              <a:solidFill>
                <a:schemeClr val="bg1"/>
              </a:solidFill>
            </a:endParaRPr>
          </a:p>
        </p:txBody>
      </p:sp>
      <p:pic>
        <p:nvPicPr>
          <p:cNvPr id="8" name="Image 7">
            <a:extLst>
              <a:ext uri="{FF2B5EF4-FFF2-40B4-BE49-F238E27FC236}">
                <a16:creationId xmlns:a16="http://schemas.microsoft.com/office/drawing/2014/main" id="{9A3417D3-F3D1-4722-BE7B-ABED5228936C}"/>
              </a:ext>
            </a:extLst>
          </p:cNvPr>
          <p:cNvPicPr>
            <a:picLocks noChangeAspect="1"/>
          </p:cNvPicPr>
          <p:nvPr>
            <p:custDataLst>
              <p:tags r:id="rId4"/>
            </p:custDataLst>
          </p:nvPr>
        </p:nvPicPr>
        <p:blipFill>
          <a:blip r:embed="rId7"/>
          <a:stretch>
            <a:fillRect/>
          </a:stretch>
        </p:blipFill>
        <p:spPr>
          <a:xfrm>
            <a:off x="890866" y="1430167"/>
            <a:ext cx="7827832" cy="4878806"/>
          </a:xfrm>
          <a:prstGeom prst="rect">
            <a:avLst/>
          </a:prstGeom>
        </p:spPr>
      </p:pic>
    </p:spTree>
    <p:extLst>
      <p:ext uri="{BB962C8B-B14F-4D97-AF65-F5344CB8AC3E}">
        <p14:creationId xmlns:p14="http://schemas.microsoft.com/office/powerpoint/2010/main" val="12533828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custDataLst>
              <p:tags r:id="rId1"/>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4" name="Text Placeholder 4">
            <a:extLst>
              <a:ext uri="{FF2B5EF4-FFF2-40B4-BE49-F238E27FC236}">
                <a16:creationId xmlns:a16="http://schemas.microsoft.com/office/drawing/2014/main" id="{71739739-F8EB-42E0-B184-DC6CEEA8F487}"/>
              </a:ext>
            </a:extLst>
          </p:cNvPr>
          <p:cNvSpPr txBox="1">
            <a:spLocks/>
          </p:cNvSpPr>
          <p:nvPr>
            <p:custDataLst>
              <p:tags r:id="rId2"/>
            </p:custDataLst>
          </p:nvPr>
        </p:nvSpPr>
        <p:spPr>
          <a:xfrm>
            <a:off x="989012" y="1473175"/>
            <a:ext cx="7729685" cy="896119"/>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spcBef>
                <a:spcPct val="20000"/>
              </a:spcBef>
              <a:spcAft>
                <a:spcPts val="1200"/>
              </a:spcAft>
              <a:buNone/>
              <a:defRPr/>
            </a:pPr>
            <a:r>
              <a:rPr lang="fr-CA" altLang="fr-FR" sz="2800" b="1" dirty="0">
                <a:latin typeface="Helvetica" panose="020B0604020202020204" pitchFamily="34" charset="0"/>
              </a:rPr>
              <a:t>Problème 7 – </a:t>
            </a:r>
            <a:r>
              <a:rPr lang="fr-CA" altLang="fr-FR" sz="2000" b="1" dirty="0">
                <a:latin typeface="Helvetica" panose="020B0604020202020204" pitchFamily="34" charset="0"/>
              </a:rPr>
              <a:t>p. </a:t>
            </a:r>
            <a:r>
              <a:rPr lang="fr-CA" altLang="fr-FR" b="1" dirty="0">
                <a:solidFill>
                  <a:schemeClr val="accent1">
                    <a:lumMod val="50000"/>
                  </a:schemeClr>
                </a:solidFill>
                <a:latin typeface="Helvetica" panose="020B0604020202020204" pitchFamily="34" charset="0"/>
              </a:rPr>
              <a:t>549 </a:t>
            </a:r>
            <a:r>
              <a:rPr lang="fr-CA" altLang="fr-FR" sz="2000" b="1" dirty="0">
                <a:solidFill>
                  <a:schemeClr val="accent1">
                    <a:lumMod val="50000"/>
                  </a:schemeClr>
                </a:solidFill>
                <a:latin typeface="Helvetica" panose="020B0604020202020204" pitchFamily="34" charset="0"/>
              </a:rPr>
              <a:t>ou</a:t>
            </a:r>
            <a:r>
              <a:rPr lang="fr-CA" altLang="fr-FR" b="1" dirty="0">
                <a:solidFill>
                  <a:schemeClr val="accent1">
                    <a:lumMod val="50000"/>
                  </a:schemeClr>
                </a:solidFill>
                <a:latin typeface="Helvetica" panose="020B0604020202020204" pitchFamily="34" charset="0"/>
              </a:rPr>
              <a:t> </a:t>
            </a:r>
            <a:r>
              <a:rPr lang="fr-CA" altLang="fr-FR" b="1" dirty="0">
                <a:solidFill>
                  <a:srgbClr val="C00000"/>
                </a:solidFill>
                <a:latin typeface="Helvetica" panose="020B0604020202020204" pitchFamily="34" charset="0"/>
              </a:rPr>
              <a:t>Photocopie</a:t>
            </a:r>
          </a:p>
          <a:p>
            <a:pPr marL="1257300" lvl="2" indent="-457200">
              <a:spcBef>
                <a:spcPct val="20000"/>
              </a:spcBef>
              <a:spcAft>
                <a:spcPts val="1200"/>
              </a:spcAft>
              <a:buFont typeface="Wingdings" panose="05000000000000000000" pitchFamily="2" charset="2"/>
              <a:buChar char="§"/>
              <a:defRPr/>
            </a:pPr>
            <a:r>
              <a:rPr lang="fr-CA" altLang="fr-FR" b="1" dirty="0">
                <a:latin typeface="Helvetica" panose="020B0604020202020204" pitchFamily="34" charset="0"/>
              </a:rPr>
              <a:t>Enregistre le salaire de Jean-Luc Savard</a:t>
            </a:r>
          </a:p>
          <a:p>
            <a:pPr marL="1257300" lvl="2" indent="-457200">
              <a:spcBef>
                <a:spcPct val="20000"/>
              </a:spcBef>
              <a:spcAft>
                <a:spcPts val="1200"/>
              </a:spcAft>
              <a:buFont typeface="Wingdings" panose="05000000000000000000" pitchFamily="2" charset="2"/>
              <a:buChar char="§"/>
              <a:defRPr/>
            </a:pPr>
            <a:endParaRPr lang="fr-CA" altLang="fr-FR" b="1" dirty="0">
              <a:latin typeface="Helvetica" panose="020B0604020202020204" pitchFamily="34" charset="0"/>
            </a:endParaRPr>
          </a:p>
          <a:p>
            <a:pPr marL="457200" lvl="1" indent="0">
              <a:spcBef>
                <a:spcPct val="20000"/>
              </a:spcBef>
              <a:spcAft>
                <a:spcPts val="1200"/>
              </a:spcAft>
              <a:buNone/>
              <a:defRPr/>
            </a:pPr>
            <a:r>
              <a:rPr lang="fr-CA" altLang="fr-FR" sz="2800" b="1" dirty="0">
                <a:latin typeface="Helvetica" panose="020B0604020202020204" pitchFamily="34" charset="0"/>
              </a:rPr>
              <a:t>Problème 11 – </a:t>
            </a:r>
            <a:r>
              <a:rPr lang="fr-CA" altLang="fr-FR" sz="2000" b="1" dirty="0">
                <a:latin typeface="Helvetica" panose="020B0604020202020204" pitchFamily="34" charset="0"/>
              </a:rPr>
              <a:t>p. </a:t>
            </a:r>
            <a:r>
              <a:rPr lang="fr-CA" altLang="fr-FR" b="1" dirty="0">
                <a:solidFill>
                  <a:schemeClr val="accent1">
                    <a:lumMod val="50000"/>
                  </a:schemeClr>
                </a:solidFill>
                <a:latin typeface="Helvetica" panose="020B0604020202020204" pitchFamily="34" charset="0"/>
              </a:rPr>
              <a:t>550-551 </a:t>
            </a:r>
            <a:r>
              <a:rPr lang="fr-CA" altLang="fr-FR" sz="2000" b="1" dirty="0">
                <a:solidFill>
                  <a:schemeClr val="accent1">
                    <a:lumMod val="50000"/>
                  </a:schemeClr>
                </a:solidFill>
                <a:latin typeface="Helvetica" panose="020B0604020202020204" pitchFamily="34" charset="0"/>
              </a:rPr>
              <a:t>ou </a:t>
            </a:r>
            <a:r>
              <a:rPr lang="fr-CA" altLang="fr-FR" b="1" dirty="0">
                <a:solidFill>
                  <a:srgbClr val="C00000"/>
                </a:solidFill>
                <a:latin typeface="Helvetica" panose="020B0604020202020204" pitchFamily="34" charset="0"/>
              </a:rPr>
              <a:t>Photocopie</a:t>
            </a:r>
            <a:endParaRPr lang="fr-CA" altLang="fr-FR" b="1" dirty="0">
              <a:latin typeface="Helvetica" panose="020B0604020202020204" pitchFamily="34" charset="0"/>
            </a:endParaRPr>
          </a:p>
          <a:p>
            <a:pPr marL="1257300" lvl="2" indent="-457200">
              <a:spcBef>
                <a:spcPct val="20000"/>
              </a:spcBef>
              <a:spcAft>
                <a:spcPts val="1200"/>
              </a:spcAft>
              <a:buFont typeface="Wingdings" panose="05000000000000000000" pitchFamily="2" charset="2"/>
              <a:buChar char="§"/>
              <a:defRPr/>
            </a:pPr>
            <a:r>
              <a:rPr lang="fr-CA" altLang="fr-FR" b="1" dirty="0">
                <a:latin typeface="Helvetica" panose="020B0604020202020204" pitchFamily="34" charset="0"/>
              </a:rPr>
              <a:t>Enregistre les contributions de l’employeur</a:t>
            </a:r>
          </a:p>
          <a:p>
            <a:pPr marL="800100" lvl="2" indent="0">
              <a:spcBef>
                <a:spcPct val="20000"/>
              </a:spcBef>
              <a:spcAft>
                <a:spcPts val="1200"/>
              </a:spcAft>
              <a:buNone/>
              <a:defRPr/>
            </a:pPr>
            <a:endParaRPr lang="fr-CA" altLang="fr-FR" b="1" dirty="0">
              <a:latin typeface="Helvetica" panose="020B0604020202020204" pitchFamily="34" charset="0"/>
            </a:endParaRPr>
          </a:p>
          <a:p>
            <a:pPr marL="457200" lvl="1" indent="0">
              <a:spcBef>
                <a:spcPct val="20000"/>
              </a:spcBef>
              <a:spcAft>
                <a:spcPts val="1200"/>
              </a:spcAft>
              <a:buNone/>
              <a:defRPr/>
            </a:pPr>
            <a:r>
              <a:rPr lang="fr-CA" altLang="fr-FR" sz="2800" b="1" dirty="0">
                <a:latin typeface="Helvetica" panose="020B0604020202020204" pitchFamily="34" charset="0"/>
              </a:rPr>
              <a:t>Problème 15 – </a:t>
            </a:r>
            <a:r>
              <a:rPr lang="fr-CA" altLang="fr-FR" sz="2000" b="1" dirty="0">
                <a:latin typeface="Helvetica" panose="020B0604020202020204" pitchFamily="34" charset="0"/>
              </a:rPr>
              <a:t>p. </a:t>
            </a:r>
            <a:r>
              <a:rPr lang="fr-CA" altLang="fr-FR" b="1" dirty="0">
                <a:solidFill>
                  <a:schemeClr val="accent1">
                    <a:lumMod val="50000"/>
                  </a:schemeClr>
                </a:solidFill>
                <a:latin typeface="Helvetica" panose="020B0604020202020204" pitchFamily="34" charset="0"/>
              </a:rPr>
              <a:t>554 </a:t>
            </a:r>
            <a:r>
              <a:rPr lang="fr-CA" altLang="fr-FR" sz="2000" b="1" dirty="0">
                <a:solidFill>
                  <a:schemeClr val="accent1">
                    <a:lumMod val="50000"/>
                  </a:schemeClr>
                </a:solidFill>
                <a:latin typeface="Helvetica" panose="020B0604020202020204" pitchFamily="34" charset="0"/>
              </a:rPr>
              <a:t>ou </a:t>
            </a:r>
            <a:r>
              <a:rPr lang="fr-CA" altLang="fr-FR" b="1" dirty="0">
                <a:solidFill>
                  <a:srgbClr val="C00000"/>
                </a:solidFill>
                <a:latin typeface="Helvetica" panose="020B0604020202020204" pitchFamily="34" charset="0"/>
              </a:rPr>
              <a:t>Photocopie</a:t>
            </a:r>
            <a:endParaRPr lang="fr-CA" altLang="fr-FR" b="1" dirty="0">
              <a:latin typeface="Helvetica" panose="020B0604020202020204" pitchFamily="34" charset="0"/>
            </a:endParaRPr>
          </a:p>
          <a:p>
            <a:pPr marL="1257300" lvl="2" indent="-457200">
              <a:spcBef>
                <a:spcPct val="20000"/>
              </a:spcBef>
              <a:spcAft>
                <a:spcPts val="1200"/>
              </a:spcAft>
              <a:buFont typeface="Wingdings" panose="05000000000000000000" pitchFamily="2" charset="2"/>
              <a:buChar char="§"/>
              <a:defRPr/>
            </a:pPr>
            <a:r>
              <a:rPr lang="fr-CA" altLang="fr-FR" b="1" dirty="0">
                <a:latin typeface="Helvetica" panose="020B0604020202020204" pitchFamily="34" charset="0"/>
              </a:rPr>
              <a:t>Enregistre les contributions l’employeur et les </a:t>
            </a:r>
            <a:r>
              <a:rPr lang="fr-CA" altLang="fr-FR" b="1">
                <a:latin typeface="Helvetica" panose="020B0604020202020204" pitchFamily="34" charset="0"/>
              </a:rPr>
              <a:t>remises mensuelles</a:t>
            </a:r>
            <a:endParaRPr lang="fr-CA" altLang="fr-FR" b="1" dirty="0">
              <a:latin typeface="Helvetica" panose="020B0604020202020204" pitchFamily="34" charset="0"/>
            </a:endParaRPr>
          </a:p>
          <a:p>
            <a:pPr marL="1257300" lvl="2" indent="-457200">
              <a:spcBef>
                <a:spcPct val="20000"/>
              </a:spcBef>
              <a:spcAft>
                <a:spcPts val="1200"/>
              </a:spcAft>
              <a:buFont typeface="Wingdings" panose="05000000000000000000" pitchFamily="2" charset="2"/>
              <a:buChar char="§"/>
              <a:defRPr/>
            </a:pPr>
            <a:endParaRPr lang="fr-CA" altLang="fr-FR" b="1" dirty="0">
              <a:latin typeface="Helvetica" panose="020B0604020202020204" pitchFamily="34" charset="0"/>
            </a:endParaRPr>
          </a:p>
        </p:txBody>
      </p:sp>
      <p:sp>
        <p:nvSpPr>
          <p:cNvPr id="7" name="Espace réservé du texte 3">
            <a:extLst>
              <a:ext uri="{FF2B5EF4-FFF2-40B4-BE49-F238E27FC236}">
                <a16:creationId xmlns:a16="http://schemas.microsoft.com/office/drawing/2014/main" id="{B2F140B6-CE5D-4627-AB07-BD0F18A52932}"/>
              </a:ext>
            </a:extLst>
          </p:cNvPr>
          <p:cNvSpPr txBox="1">
            <a:spLocks/>
          </p:cNvSpPr>
          <p:nvPr>
            <p:custDataLst>
              <p:tags r:id="rId3"/>
            </p:custDataLst>
          </p:nvPr>
        </p:nvSpPr>
        <p:spPr>
          <a:xfrm>
            <a:off x="989013" y="86096"/>
            <a:ext cx="7729685"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startAt="6"/>
            </a:pPr>
            <a:r>
              <a:rPr lang="fr-CA" altLang="fr-FR" dirty="0">
                <a:solidFill>
                  <a:schemeClr val="bg1"/>
                </a:solidFill>
              </a:rPr>
              <a:t>Exercices pratiques</a:t>
            </a:r>
            <a:endParaRPr lang="fr-CA" dirty="0">
              <a:solidFill>
                <a:schemeClr val="bg1"/>
              </a:solidFill>
            </a:endParaRPr>
          </a:p>
        </p:txBody>
      </p:sp>
    </p:spTree>
    <p:extLst>
      <p:ext uri="{BB962C8B-B14F-4D97-AF65-F5344CB8AC3E}">
        <p14:creationId xmlns:p14="http://schemas.microsoft.com/office/powerpoint/2010/main" val="4220254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4294967295"/>
            <p:custDataLst>
              <p:tags r:id="rId1"/>
            </p:custDataLst>
          </p:nvPr>
        </p:nvSpPr>
        <p:spPr>
          <a:xfrm>
            <a:off x="989013" y="102573"/>
            <a:ext cx="7824998" cy="476250"/>
          </a:xfrm>
          <a:prstGeom prst="rect">
            <a:avLst/>
          </a:prstGeom>
        </p:spPr>
        <p:txBody>
          <a:bodyPr anchor="ctr"/>
          <a:lstStyle/>
          <a:p>
            <a:pPr marL="514350" indent="-514350">
              <a:buFont typeface="+mj-lt"/>
              <a:buAutoNum type="arabicPeriod"/>
            </a:pPr>
            <a:r>
              <a:rPr lang="fr-CA" altLang="fr-FR" dirty="0">
                <a:solidFill>
                  <a:schemeClr val="bg1"/>
                </a:solidFill>
              </a:rPr>
              <a:t>L’embauche d’un nouvel employé </a:t>
            </a:r>
            <a:endParaRPr lang="fr-CA" dirty="0">
              <a:solidFill>
                <a:schemeClr val="bg1"/>
              </a:solidFill>
            </a:endParaRPr>
          </a:p>
        </p:txBody>
      </p:sp>
      <p:sp>
        <p:nvSpPr>
          <p:cNvPr id="3" name="Text Placeholder 4"/>
          <p:cNvSpPr txBox="1">
            <a:spLocks/>
          </p:cNvSpPr>
          <p:nvPr>
            <p:custDataLst>
              <p:tags r:id="rId2"/>
            </p:custDataLst>
          </p:nvPr>
        </p:nvSpPr>
        <p:spPr>
          <a:xfrm>
            <a:off x="989011" y="1007575"/>
            <a:ext cx="7579255" cy="5376292"/>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defTabSz="457200" eaLnBrk="0" fontAlgn="base" hangingPunct="0">
              <a:lnSpc>
                <a:spcPct val="100000"/>
              </a:lnSpc>
              <a:spcBef>
                <a:spcPct val="30000"/>
              </a:spcBef>
              <a:spcAft>
                <a:spcPct val="0"/>
              </a:spcAft>
              <a:buClrTx/>
              <a:buNone/>
              <a:defRPr/>
            </a:pPr>
            <a:r>
              <a:rPr lang="fr-CA" sz="2400" b="1" dirty="0">
                <a:solidFill>
                  <a:srgbClr val="C00000"/>
                </a:solidFill>
                <a:latin typeface="Helvetica" panose="020B0604020202020204" pitchFamily="34" charset="0"/>
              </a:rPr>
              <a:t>L’ouverture et le suivi du dossier de l’employé</a:t>
            </a:r>
          </a:p>
          <a:p>
            <a:pPr marL="0" lvl="0" indent="0" defTabSz="457200" eaLnBrk="0" fontAlgn="base" hangingPunct="0">
              <a:lnSpc>
                <a:spcPct val="100000"/>
              </a:lnSpc>
              <a:spcBef>
                <a:spcPct val="30000"/>
              </a:spcBef>
              <a:spcAft>
                <a:spcPct val="0"/>
              </a:spcAft>
              <a:buClrTx/>
              <a:buNone/>
              <a:defRPr/>
            </a:pPr>
            <a:endParaRPr lang="fr-CA" altLang="fr-FR" sz="2400" b="1" dirty="0">
              <a:solidFill>
                <a:srgbClr val="C00000"/>
              </a:solidFill>
              <a:latin typeface="Helvetica" panose="020B0604020202020204" pitchFamily="34" charset="0"/>
            </a:endParaRPr>
          </a:p>
          <a:p>
            <a:pPr algn="just">
              <a:lnSpc>
                <a:spcPct val="100000"/>
              </a:lnSpc>
              <a:spcAft>
                <a:spcPts val="1200"/>
              </a:spcAft>
            </a:pPr>
            <a:r>
              <a:rPr lang="fr-CA" altLang="fr-FR" sz="2400" dirty="0"/>
              <a:t>  Exigé par la CNESST (</a:t>
            </a:r>
            <a:r>
              <a:rPr lang="fr-CA" altLang="fr-FR" sz="2400" dirty="0" err="1"/>
              <a:t>Qc</a:t>
            </a:r>
            <a:r>
              <a:rPr lang="fr-CA" altLang="fr-FR" sz="2400" dirty="0"/>
              <a:t>)</a:t>
            </a:r>
          </a:p>
          <a:p>
            <a:pPr marL="342900" indent="-342900" algn="just">
              <a:lnSpc>
                <a:spcPct val="100000"/>
              </a:lnSpc>
              <a:spcAft>
                <a:spcPts val="1200"/>
              </a:spcAft>
              <a:buClr>
                <a:srgbClr val="C00000"/>
              </a:buClr>
            </a:pPr>
            <a:r>
              <a:rPr lang="fr-CA" sz="2400" dirty="0"/>
              <a:t>Les </a:t>
            </a:r>
            <a:r>
              <a:rPr lang="fr-CA" sz="2400" b="1" u="sng" dirty="0"/>
              <a:t>données</a:t>
            </a:r>
            <a:r>
              <a:rPr lang="fr-CA" sz="2400" dirty="0"/>
              <a:t> qui s’y trouvent sont </a:t>
            </a:r>
            <a:r>
              <a:rPr lang="fr-CA" sz="2400" b="1" u="sng" dirty="0"/>
              <a:t>confidentielles</a:t>
            </a:r>
            <a:r>
              <a:rPr lang="fr-CA" sz="2400" dirty="0"/>
              <a:t>.</a:t>
            </a:r>
          </a:p>
          <a:p>
            <a:pPr marL="342900" indent="-342900" algn="just">
              <a:lnSpc>
                <a:spcPct val="100000"/>
              </a:lnSpc>
              <a:spcAft>
                <a:spcPts val="1200"/>
              </a:spcAft>
              <a:buClr>
                <a:srgbClr val="C00000"/>
              </a:buClr>
            </a:pPr>
            <a:r>
              <a:rPr lang="fr-CA" sz="2400" dirty="0"/>
              <a:t>Ces dossiers doivent être </a:t>
            </a:r>
            <a:r>
              <a:rPr lang="fr-CA" sz="2400" b="1" u="sng" dirty="0"/>
              <a:t>conservés de façon sécuritaire </a:t>
            </a:r>
            <a:r>
              <a:rPr lang="fr-CA" sz="2400" dirty="0"/>
              <a:t>afin que seules les personnes autorisées y aient accès.</a:t>
            </a:r>
          </a:p>
          <a:p>
            <a:pPr algn="ctr">
              <a:lnSpc>
                <a:spcPct val="70000"/>
              </a:lnSpc>
            </a:pPr>
            <a:endParaRPr lang="fr-CA" altLang="fr-FR" sz="2400" dirty="0">
              <a:latin typeface="Arial" panose="020B0604020202020204" pitchFamily="34" charset="0"/>
              <a:cs typeface="Arial" panose="020B0604020202020204" pitchFamily="34" charset="0"/>
            </a:endParaRPr>
          </a:p>
          <a:p>
            <a:pPr marL="0" indent="0" algn="ctr">
              <a:lnSpc>
                <a:spcPct val="100000"/>
              </a:lnSpc>
              <a:spcAft>
                <a:spcPts val="600"/>
              </a:spcAft>
              <a:buNone/>
            </a:pPr>
            <a:r>
              <a:rPr lang="fr-CA" altLang="fr-FR" sz="2400" b="1" dirty="0">
                <a:latin typeface="Tahoma" panose="020B0604030504040204" pitchFamily="34" charset="0"/>
                <a:cs typeface="Tahoma" panose="020B0604030504040204" pitchFamily="34" charset="0"/>
              </a:rPr>
              <a:t>au moins 3 ans</a:t>
            </a:r>
          </a:p>
          <a:p>
            <a:pPr marL="0" indent="0" algn="ctr">
              <a:lnSpc>
                <a:spcPct val="100000"/>
              </a:lnSpc>
              <a:spcAft>
                <a:spcPts val="600"/>
              </a:spcAft>
              <a:buNone/>
            </a:pPr>
            <a:r>
              <a:rPr lang="fr-CA" altLang="fr-FR" sz="2400" b="1" dirty="0">
                <a:latin typeface="Tahoma" panose="020B0604030504040204" pitchFamily="34" charset="0"/>
                <a:cs typeface="Tahoma" panose="020B0604030504040204" pitchFamily="34" charset="0"/>
              </a:rPr>
              <a:t>après sa cessation d’emploi.</a:t>
            </a:r>
          </a:p>
        </p:txBody>
      </p:sp>
      <p:sp>
        <p:nvSpPr>
          <p:cNvPr id="7" name="Text Placeholder 3"/>
          <p:cNvSpPr txBox="1">
            <a:spLocks/>
          </p:cNvSpPr>
          <p:nvPr>
            <p:custDataLst>
              <p:tags r:id="rId3"/>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8" name="Rectangle : coins arrondis 7">
            <a:extLst>
              <a:ext uri="{FF2B5EF4-FFF2-40B4-BE49-F238E27FC236}">
                <a16:creationId xmlns:a16="http://schemas.microsoft.com/office/drawing/2014/main" id="{B290024F-26CF-4F41-B08B-0ED5F6683A96}"/>
              </a:ext>
            </a:extLst>
          </p:cNvPr>
          <p:cNvSpPr/>
          <p:nvPr>
            <p:custDataLst>
              <p:tags r:id="rId4"/>
            </p:custDataLst>
          </p:nvPr>
        </p:nvSpPr>
        <p:spPr>
          <a:xfrm>
            <a:off x="7030770" y="4297352"/>
            <a:ext cx="790300" cy="593775"/>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B</a:t>
            </a:r>
          </a:p>
        </p:txBody>
      </p:sp>
    </p:spTree>
    <p:extLst>
      <p:ext uri="{BB962C8B-B14F-4D97-AF65-F5344CB8AC3E}">
        <p14:creationId xmlns:p14="http://schemas.microsoft.com/office/powerpoint/2010/main" val="4036713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3AF0A885-2748-4462-9AEE-F0915A389DCC}"/>
              </a:ext>
            </a:extLst>
          </p:cNvPr>
          <p:cNvPicPr>
            <a:picLocks noChangeAspect="1"/>
          </p:cNvPicPr>
          <p:nvPr>
            <p:custDataLst>
              <p:tags r:id="rId1"/>
            </p:custDataLst>
          </p:nvPr>
        </p:nvPicPr>
        <p:blipFill>
          <a:blip r:embed="rId9"/>
          <a:stretch>
            <a:fillRect/>
          </a:stretch>
        </p:blipFill>
        <p:spPr>
          <a:xfrm>
            <a:off x="594757" y="1476102"/>
            <a:ext cx="8450016" cy="5127898"/>
          </a:xfrm>
          <a:prstGeom prst="rect">
            <a:avLst/>
          </a:prstGeom>
        </p:spPr>
      </p:pic>
      <p:sp>
        <p:nvSpPr>
          <p:cNvPr id="3" name="Text Placeholder 4"/>
          <p:cNvSpPr txBox="1">
            <a:spLocks/>
          </p:cNvSpPr>
          <p:nvPr>
            <p:custDataLst>
              <p:tags r:id="rId2"/>
            </p:custDataLst>
          </p:nvPr>
        </p:nvSpPr>
        <p:spPr>
          <a:xfrm>
            <a:off x="989012" y="1007575"/>
            <a:ext cx="7306490" cy="439422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2400" b="1" dirty="0"/>
          </a:p>
        </p:txBody>
      </p:sp>
      <p:sp>
        <p:nvSpPr>
          <p:cNvPr id="7" name="Text Placeholder 3"/>
          <p:cNvSpPr txBox="1">
            <a:spLocks/>
          </p:cNvSpPr>
          <p:nvPr>
            <p:custDataLst>
              <p:tags r:id="rId3"/>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9" name="Rectangle : coins arrondis 8">
            <a:extLst>
              <a:ext uri="{FF2B5EF4-FFF2-40B4-BE49-F238E27FC236}">
                <a16:creationId xmlns:a16="http://schemas.microsoft.com/office/drawing/2014/main" id="{0D27877B-ACFD-4594-8F2A-0BA89377E0A4}"/>
              </a:ext>
            </a:extLst>
          </p:cNvPr>
          <p:cNvSpPr/>
          <p:nvPr>
            <p:custDataLst>
              <p:tags r:id="rId4"/>
            </p:custDataLst>
          </p:nvPr>
        </p:nvSpPr>
        <p:spPr>
          <a:xfrm>
            <a:off x="7364688" y="1375682"/>
            <a:ext cx="790300" cy="674294"/>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C</a:t>
            </a:r>
          </a:p>
        </p:txBody>
      </p:sp>
      <p:sp>
        <p:nvSpPr>
          <p:cNvPr id="5" name="Rectangle 4">
            <a:extLst>
              <a:ext uri="{FF2B5EF4-FFF2-40B4-BE49-F238E27FC236}">
                <a16:creationId xmlns:a16="http://schemas.microsoft.com/office/drawing/2014/main" id="{11C9B43B-7219-47A2-9098-A7DC4D38DAE0}"/>
              </a:ext>
            </a:extLst>
          </p:cNvPr>
          <p:cNvSpPr/>
          <p:nvPr>
            <p:custDataLst>
              <p:tags r:id="rId5"/>
            </p:custDataLst>
          </p:nvPr>
        </p:nvSpPr>
        <p:spPr>
          <a:xfrm>
            <a:off x="589243" y="914016"/>
            <a:ext cx="8224768" cy="461665"/>
          </a:xfrm>
          <a:prstGeom prst="rect">
            <a:avLst/>
          </a:prstGeom>
        </p:spPr>
        <p:txBody>
          <a:bodyPr wrap="square">
            <a:spAutoFit/>
          </a:bodyPr>
          <a:lstStyle/>
          <a:p>
            <a:pPr lvl="0" eaLnBrk="0" fontAlgn="base" hangingPunct="0">
              <a:spcBef>
                <a:spcPct val="30000"/>
              </a:spcBef>
              <a:spcAft>
                <a:spcPct val="0"/>
              </a:spcAft>
              <a:defRPr/>
            </a:pPr>
            <a:r>
              <a:rPr lang="fr-CA" sz="2400" b="1" dirty="0">
                <a:solidFill>
                  <a:srgbClr val="C00000"/>
                </a:solidFill>
                <a:latin typeface="Helvetica" panose="020B0604020202020204" pitchFamily="34" charset="0"/>
              </a:rPr>
              <a:t>La pertinence des informations consignées au dossier</a:t>
            </a:r>
          </a:p>
        </p:txBody>
      </p:sp>
      <p:sp>
        <p:nvSpPr>
          <p:cNvPr id="8" name="Espace réservé du texte 3">
            <a:extLst>
              <a:ext uri="{FF2B5EF4-FFF2-40B4-BE49-F238E27FC236}">
                <a16:creationId xmlns:a16="http://schemas.microsoft.com/office/drawing/2014/main" id="{C66F26E2-64BC-4310-A25A-66C7EAD2569D}"/>
              </a:ext>
            </a:extLst>
          </p:cNvPr>
          <p:cNvSpPr txBox="1">
            <a:spLocks/>
          </p:cNvSpPr>
          <p:nvPr>
            <p:custDataLst>
              <p:tags r:id="rId6"/>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fr-CA" altLang="fr-FR">
                <a:solidFill>
                  <a:schemeClr val="bg1"/>
                </a:solidFill>
              </a:rPr>
              <a:t>L’embauche d’un nouvel employé </a:t>
            </a:r>
            <a:endParaRPr lang="fr-CA">
              <a:solidFill>
                <a:schemeClr val="bg1"/>
              </a:solidFill>
            </a:endParaRPr>
          </a:p>
        </p:txBody>
      </p:sp>
    </p:spTree>
    <p:extLst>
      <p:ext uri="{BB962C8B-B14F-4D97-AF65-F5344CB8AC3E}">
        <p14:creationId xmlns:p14="http://schemas.microsoft.com/office/powerpoint/2010/main" val="385532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4"/>
          <p:cNvSpPr txBox="1">
            <a:spLocks/>
          </p:cNvSpPr>
          <p:nvPr>
            <p:custDataLst>
              <p:tags r:id="rId1"/>
            </p:custDataLst>
          </p:nvPr>
        </p:nvSpPr>
        <p:spPr>
          <a:xfrm>
            <a:off x="989013" y="982109"/>
            <a:ext cx="7604654" cy="1651024"/>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CA" sz="1800" dirty="0"/>
          </a:p>
          <a:p>
            <a:pPr marL="587375" lvl="1" indent="0">
              <a:buClr>
                <a:schemeClr val="accent2">
                  <a:lumMod val="75000"/>
                </a:schemeClr>
              </a:buClr>
              <a:buSzPct val="100000"/>
              <a:buNone/>
            </a:pPr>
            <a:endParaRPr lang="fr-CA" dirty="0"/>
          </a:p>
        </p:txBody>
      </p:sp>
      <p:sp>
        <p:nvSpPr>
          <p:cNvPr id="4" name="Text Placeholder 3"/>
          <p:cNvSpPr txBox="1">
            <a:spLocks/>
          </p:cNvSpPr>
          <p:nvPr>
            <p:custDataLst>
              <p:tags r:id="rId2"/>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5" name="Text Placeholder 4">
            <a:extLst>
              <a:ext uri="{FF2B5EF4-FFF2-40B4-BE49-F238E27FC236}">
                <a16:creationId xmlns:a16="http://schemas.microsoft.com/office/drawing/2014/main" id="{0C638035-F0AB-44F7-A625-A66F816DE2A9}"/>
              </a:ext>
            </a:extLst>
          </p:cNvPr>
          <p:cNvSpPr txBox="1">
            <a:spLocks/>
          </p:cNvSpPr>
          <p:nvPr>
            <p:custDataLst>
              <p:tags r:id="rId3"/>
            </p:custDataLst>
          </p:nvPr>
        </p:nvSpPr>
        <p:spPr>
          <a:xfrm>
            <a:off x="832257" y="1058835"/>
            <a:ext cx="7824997" cy="4817330"/>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3600" b="1" dirty="0"/>
              <a:t>Le salaire</a:t>
            </a:r>
          </a:p>
          <a:p>
            <a:endParaRPr lang="fr-CA" sz="3600" b="1" dirty="0"/>
          </a:p>
          <a:p>
            <a:pPr marL="0" lvl="0" indent="0" algn="ctr" fontAlgn="base">
              <a:buNone/>
            </a:pPr>
            <a:endParaRPr lang="fr-CA" sz="2400" b="1" dirty="0">
              <a:solidFill>
                <a:srgbClr val="C00000"/>
              </a:solidFill>
              <a:latin typeface="Helvetica" panose="020B0604020202020204" pitchFamily="34" charset="0"/>
            </a:endParaRPr>
          </a:p>
          <a:p>
            <a:pPr marL="0" lvl="0" indent="0" algn="ctr" fontAlgn="base">
              <a:buNone/>
            </a:pPr>
            <a:r>
              <a:rPr lang="fr-CA" sz="2400" b="1" dirty="0">
                <a:solidFill>
                  <a:srgbClr val="C00000"/>
                </a:solidFill>
                <a:latin typeface="Helvetica" panose="020B0604020202020204" pitchFamily="34" charset="0"/>
              </a:rPr>
              <a:t>Quelle différence y a-t-il entre le salaire brut et le salaire net ?</a:t>
            </a:r>
          </a:p>
          <a:p>
            <a:pPr marL="0" lvl="0" indent="0" algn="ctr" fontAlgn="base">
              <a:buNone/>
            </a:pPr>
            <a:endParaRPr lang="fr-CA" sz="2400" b="1" dirty="0">
              <a:solidFill>
                <a:srgbClr val="C00000"/>
              </a:solidFill>
              <a:latin typeface="Helvetica" panose="020B0604020202020204" pitchFamily="34" charset="0"/>
            </a:endParaRPr>
          </a:p>
          <a:p>
            <a:pPr marL="0" lvl="0" indent="0" fontAlgn="base">
              <a:buNone/>
            </a:pPr>
            <a:r>
              <a:rPr lang="fr-CA" dirty="0"/>
              <a:t> </a:t>
            </a:r>
          </a:p>
          <a:p>
            <a:pPr marL="0" lvl="0" indent="0" fontAlgn="base">
              <a:buNone/>
            </a:pPr>
            <a:endParaRPr lang="fr-CA" dirty="0"/>
          </a:p>
          <a:p>
            <a:pPr marL="0" lvl="0" indent="0" algn="ctr" fontAlgn="base">
              <a:buNone/>
            </a:pPr>
            <a:r>
              <a:rPr lang="en-US" sz="3000" i="1" dirty="0" err="1">
                <a:latin typeface="Helvetica" panose="020B0604020202020204" pitchFamily="34" charset="0"/>
              </a:rPr>
              <a:t>Salaire</a:t>
            </a:r>
            <a:r>
              <a:rPr lang="en-US" sz="3000" i="1" dirty="0">
                <a:latin typeface="Helvetica" panose="020B0604020202020204" pitchFamily="34" charset="0"/>
              </a:rPr>
              <a:t> brut    -   </a:t>
            </a:r>
            <a:r>
              <a:rPr lang="en-US" sz="3000" i="1" dirty="0" err="1">
                <a:latin typeface="Helvetica" panose="020B0604020202020204" pitchFamily="34" charset="0"/>
              </a:rPr>
              <a:t>retenues</a:t>
            </a:r>
            <a:r>
              <a:rPr lang="en-US" sz="3000" i="1" dirty="0">
                <a:latin typeface="Helvetica" panose="020B0604020202020204" pitchFamily="34" charset="0"/>
              </a:rPr>
              <a:t>    =    </a:t>
            </a:r>
            <a:r>
              <a:rPr lang="en-US" sz="3000" i="1" dirty="0" err="1">
                <a:latin typeface="Helvetica" panose="020B0604020202020204" pitchFamily="34" charset="0"/>
              </a:rPr>
              <a:t>salaire</a:t>
            </a:r>
            <a:r>
              <a:rPr lang="en-US" sz="3000" i="1" dirty="0">
                <a:latin typeface="Helvetica" panose="020B0604020202020204" pitchFamily="34" charset="0"/>
              </a:rPr>
              <a:t> net</a:t>
            </a:r>
            <a:endParaRPr lang="fr-CA" sz="3000" i="1" dirty="0">
              <a:latin typeface="Helvetica" panose="020B0604020202020204" pitchFamily="34" charset="0"/>
            </a:endParaRPr>
          </a:p>
          <a:p>
            <a:endParaRPr lang="fr-CA" sz="2400" b="1" dirty="0"/>
          </a:p>
        </p:txBody>
      </p:sp>
      <p:sp>
        <p:nvSpPr>
          <p:cNvPr id="8" name="Espace réservé du texte 3">
            <a:extLst>
              <a:ext uri="{FF2B5EF4-FFF2-40B4-BE49-F238E27FC236}">
                <a16:creationId xmlns:a16="http://schemas.microsoft.com/office/drawing/2014/main" id="{A5CFFDD7-99EB-4DE2-A334-7A9C40DFFFD0}"/>
              </a:ext>
            </a:extLst>
          </p:cNvPr>
          <p:cNvSpPr txBox="1">
            <a:spLocks/>
          </p:cNvSpPr>
          <p:nvPr>
            <p:custDataLst>
              <p:tags r:id="rId4"/>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ct val="100000"/>
              </a:lnSpc>
              <a:spcBef>
                <a:spcPct val="0"/>
              </a:spcBef>
              <a:spcAft>
                <a:spcPts val="1200"/>
              </a:spcAft>
              <a:buFont typeface="+mj-lt"/>
              <a:buAutoNum type="arabicPeriod" startAt="2"/>
            </a:pPr>
            <a:r>
              <a:rPr lang="fr-CA" altLang="fr-FR" dirty="0">
                <a:solidFill>
                  <a:schemeClr val="bg1">
                    <a:lumMod val="95000"/>
                  </a:schemeClr>
                </a:solidFill>
              </a:rPr>
              <a:t>Le salaire et les conditions de travail</a:t>
            </a:r>
          </a:p>
        </p:txBody>
      </p:sp>
      <p:sp>
        <p:nvSpPr>
          <p:cNvPr id="9" name="Rectangle : coins arrondis 8">
            <a:extLst>
              <a:ext uri="{FF2B5EF4-FFF2-40B4-BE49-F238E27FC236}">
                <a16:creationId xmlns:a16="http://schemas.microsoft.com/office/drawing/2014/main" id="{4B50D85B-66EE-43DD-8887-8B916C953C27}"/>
              </a:ext>
            </a:extLst>
          </p:cNvPr>
          <p:cNvSpPr/>
          <p:nvPr>
            <p:custDataLst>
              <p:tags r:id="rId5"/>
            </p:custDataLst>
          </p:nvPr>
        </p:nvSpPr>
        <p:spPr>
          <a:xfrm>
            <a:off x="2962601" y="1309676"/>
            <a:ext cx="790300" cy="593775"/>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F</a:t>
            </a:r>
          </a:p>
        </p:txBody>
      </p:sp>
    </p:spTree>
    <p:extLst>
      <p:ext uri="{BB962C8B-B14F-4D97-AF65-F5344CB8AC3E}">
        <p14:creationId xmlns:p14="http://schemas.microsoft.com/office/powerpoint/2010/main" val="348670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3000"/>
                                        <p:tgtEl>
                                          <p:spTgt spid="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7" end="7"/>
                                            </p:txEl>
                                          </p:spTgt>
                                        </p:tgtEl>
                                        <p:attrNameLst>
                                          <p:attrName>style.visibility</p:attrName>
                                        </p:attrNameLst>
                                      </p:cBhvr>
                                      <p:to>
                                        <p:strVal val="visible"/>
                                      </p:to>
                                    </p:set>
                                    <p:animEffect transition="in" filter="fade">
                                      <p:cBhvr>
                                        <p:cTn id="1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p:cNvSpPr txBox="1">
            <a:spLocks/>
          </p:cNvSpPr>
          <p:nvPr>
            <p:custDataLst>
              <p:tags r:id="rId1"/>
            </p:custDataLst>
          </p:nvPr>
        </p:nvSpPr>
        <p:spPr>
          <a:xfrm>
            <a:off x="859031" y="1142315"/>
            <a:ext cx="7425938" cy="588404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3000"/>
              </a:spcAft>
              <a:buNone/>
            </a:pPr>
            <a:r>
              <a:rPr lang="fr-CA" sz="3600" b="1" dirty="0"/>
              <a:t>Le salaire</a:t>
            </a:r>
          </a:p>
          <a:p>
            <a:pPr marL="0" lvl="0" indent="0" algn="ctr">
              <a:spcBef>
                <a:spcPct val="30000"/>
              </a:spcBef>
              <a:buNone/>
              <a:defRPr/>
            </a:pPr>
            <a:r>
              <a:rPr lang="fr-CA" sz="2400" b="1" dirty="0">
                <a:solidFill>
                  <a:srgbClr val="C00000"/>
                </a:solidFill>
                <a:latin typeface="Helvetica" panose="020B0604020202020204" pitchFamily="34" charset="0"/>
              </a:rPr>
              <a:t>Identifie cinq différentes formes de rémunérations possibles ?</a:t>
            </a:r>
          </a:p>
          <a:p>
            <a:pPr>
              <a:spcBef>
                <a:spcPct val="20000"/>
              </a:spcBef>
              <a:buFont typeface="Wingdings" panose="05000000000000000000" pitchFamily="2" charset="2"/>
              <a:buChar char="Ø"/>
              <a:defRPr/>
            </a:pPr>
            <a:endParaRPr lang="fr-CA" altLang="fr-FR" sz="2200" dirty="0">
              <a:latin typeface="Helvetica" panose="020B0604020202020204" pitchFamily="34" charset="0"/>
            </a:endParaRPr>
          </a:p>
          <a:p>
            <a:pPr marL="2235200" indent="-457200">
              <a:spcBef>
                <a:spcPct val="20000"/>
              </a:spcBef>
              <a:spcAft>
                <a:spcPts val="1200"/>
              </a:spcAft>
              <a:buFont typeface="Wingdings" panose="05000000000000000000" pitchFamily="2" charset="2"/>
              <a:buChar char="Ø"/>
              <a:tabLst>
                <a:tab pos="2065338" algn="l"/>
              </a:tabLst>
              <a:defRPr/>
            </a:pPr>
            <a:r>
              <a:rPr lang="fr-CA" sz="2400" i="1" dirty="0">
                <a:latin typeface="Helvetica" panose="020B0604020202020204" pitchFamily="34" charset="0"/>
              </a:rPr>
              <a:t>Salaire horaire</a:t>
            </a:r>
          </a:p>
          <a:p>
            <a:pPr marL="2235200" indent="-457200">
              <a:spcBef>
                <a:spcPct val="20000"/>
              </a:spcBef>
              <a:spcAft>
                <a:spcPts val="1200"/>
              </a:spcAft>
              <a:buFont typeface="Wingdings" panose="05000000000000000000" pitchFamily="2" charset="2"/>
              <a:buChar char="Ø"/>
              <a:tabLst>
                <a:tab pos="2065338" algn="l"/>
              </a:tabLst>
              <a:defRPr/>
            </a:pPr>
            <a:r>
              <a:rPr lang="fr-CA" sz="2400" i="1" dirty="0">
                <a:latin typeface="Helvetica" panose="020B0604020202020204" pitchFamily="34" charset="0"/>
              </a:rPr>
              <a:t>Heures supplémentaires</a:t>
            </a:r>
          </a:p>
          <a:p>
            <a:pPr marL="2235200" indent="-457200">
              <a:spcBef>
                <a:spcPct val="20000"/>
              </a:spcBef>
              <a:spcAft>
                <a:spcPts val="1200"/>
              </a:spcAft>
              <a:buFont typeface="Wingdings" panose="05000000000000000000" pitchFamily="2" charset="2"/>
              <a:buChar char="Ø"/>
              <a:tabLst>
                <a:tab pos="2065338" algn="l"/>
              </a:tabLst>
              <a:defRPr/>
            </a:pPr>
            <a:r>
              <a:rPr lang="fr-CA" sz="2400" i="1" dirty="0">
                <a:latin typeface="Helvetica" panose="020B0604020202020204" pitchFamily="34" charset="0"/>
              </a:rPr>
              <a:t>Salaire fixe </a:t>
            </a:r>
          </a:p>
          <a:p>
            <a:pPr marL="2235200" indent="-457200">
              <a:spcBef>
                <a:spcPct val="20000"/>
              </a:spcBef>
              <a:spcAft>
                <a:spcPts val="1200"/>
              </a:spcAft>
              <a:buFont typeface="Wingdings" panose="05000000000000000000" pitchFamily="2" charset="2"/>
              <a:buChar char="Ø"/>
              <a:tabLst>
                <a:tab pos="2065338" algn="l"/>
              </a:tabLst>
              <a:defRPr/>
            </a:pPr>
            <a:r>
              <a:rPr lang="fr-CA" sz="2400" i="1" dirty="0">
                <a:latin typeface="Helvetica" panose="020B0604020202020204" pitchFamily="34" charset="0"/>
              </a:rPr>
              <a:t>Commissions</a:t>
            </a:r>
          </a:p>
          <a:p>
            <a:pPr marL="2235200" indent="-457200">
              <a:spcBef>
                <a:spcPct val="20000"/>
              </a:spcBef>
              <a:spcAft>
                <a:spcPts val="1200"/>
              </a:spcAft>
              <a:buFont typeface="Wingdings" panose="05000000000000000000" pitchFamily="2" charset="2"/>
              <a:buChar char="Ø"/>
              <a:tabLst>
                <a:tab pos="2065338" algn="l"/>
              </a:tabLst>
              <a:defRPr/>
            </a:pPr>
            <a:r>
              <a:rPr lang="fr-CA" sz="2400" i="1" dirty="0">
                <a:latin typeface="Helvetica" panose="020B0604020202020204" pitchFamily="34" charset="0"/>
              </a:rPr>
              <a:t>Pourboires</a:t>
            </a:r>
          </a:p>
          <a:p>
            <a:pPr marL="2235200" indent="-457200">
              <a:spcBef>
                <a:spcPct val="20000"/>
              </a:spcBef>
              <a:spcAft>
                <a:spcPts val="1200"/>
              </a:spcAft>
              <a:buFont typeface="Wingdings" panose="05000000000000000000" pitchFamily="2" charset="2"/>
              <a:buChar char="Ø"/>
              <a:tabLst>
                <a:tab pos="2065338" algn="l"/>
              </a:tabLst>
              <a:defRPr/>
            </a:pPr>
            <a:r>
              <a:rPr lang="fr-CA" sz="2400" i="1" dirty="0">
                <a:latin typeface="Helvetica" panose="020B0604020202020204" pitchFamily="34" charset="0"/>
              </a:rPr>
              <a:t>Jours fériés</a:t>
            </a:r>
          </a:p>
          <a:p>
            <a:pPr marL="0" indent="0">
              <a:buNone/>
            </a:pPr>
            <a:endParaRPr lang="fr-CA" b="1" dirty="0"/>
          </a:p>
          <a:p>
            <a:pPr marL="0" indent="0">
              <a:buNone/>
            </a:pPr>
            <a:endParaRPr lang="fr-CA" sz="2600" b="1" dirty="0"/>
          </a:p>
        </p:txBody>
      </p:sp>
      <p:sp>
        <p:nvSpPr>
          <p:cNvPr id="7" name="Text Placeholder 3"/>
          <p:cNvSpPr txBox="1">
            <a:spLocks/>
          </p:cNvSpPr>
          <p:nvPr>
            <p:custDataLst>
              <p:tags r:id="rId2"/>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9" name="Rectangle : coins arrondis 8">
            <a:extLst>
              <a:ext uri="{FF2B5EF4-FFF2-40B4-BE49-F238E27FC236}">
                <a16:creationId xmlns:a16="http://schemas.microsoft.com/office/drawing/2014/main" id="{EA18A0B5-83B0-4F36-9381-6394EDDE8570}"/>
              </a:ext>
            </a:extLst>
          </p:cNvPr>
          <p:cNvSpPr/>
          <p:nvPr>
            <p:custDataLst>
              <p:tags r:id="rId3"/>
            </p:custDataLst>
          </p:nvPr>
        </p:nvSpPr>
        <p:spPr>
          <a:xfrm>
            <a:off x="3236568" y="1260425"/>
            <a:ext cx="790300" cy="593775"/>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E</a:t>
            </a:r>
          </a:p>
        </p:txBody>
      </p:sp>
      <p:sp>
        <p:nvSpPr>
          <p:cNvPr id="6" name="Espace réservé du texte 3">
            <a:extLst>
              <a:ext uri="{FF2B5EF4-FFF2-40B4-BE49-F238E27FC236}">
                <a16:creationId xmlns:a16="http://schemas.microsoft.com/office/drawing/2014/main" id="{0AF63A1D-514B-4B86-89BC-7EA43945103F}"/>
              </a:ext>
            </a:extLst>
          </p:cNvPr>
          <p:cNvSpPr txBox="1">
            <a:spLocks/>
          </p:cNvSpPr>
          <p:nvPr>
            <p:custDataLst>
              <p:tags r:id="rId4"/>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ct val="100000"/>
              </a:lnSpc>
              <a:spcBef>
                <a:spcPct val="0"/>
              </a:spcBef>
              <a:spcAft>
                <a:spcPts val="1200"/>
              </a:spcAft>
              <a:buFont typeface="+mj-lt"/>
              <a:buAutoNum type="arabicPeriod" startAt="2"/>
            </a:pPr>
            <a:r>
              <a:rPr lang="fr-CA" altLang="fr-FR" dirty="0">
                <a:solidFill>
                  <a:schemeClr val="bg1">
                    <a:lumMod val="95000"/>
                  </a:schemeClr>
                </a:solidFill>
              </a:rPr>
              <a:t>Le salaire et les conditions de travail</a:t>
            </a:r>
          </a:p>
        </p:txBody>
      </p:sp>
    </p:spTree>
    <p:extLst>
      <p:ext uri="{BB962C8B-B14F-4D97-AF65-F5344CB8AC3E}">
        <p14:creationId xmlns:p14="http://schemas.microsoft.com/office/powerpoint/2010/main" val="106204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3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p:cNvSpPr txBox="1">
            <a:spLocks/>
          </p:cNvSpPr>
          <p:nvPr>
            <p:custDataLst>
              <p:tags r:id="rId1"/>
            </p:custDataLst>
          </p:nvPr>
        </p:nvSpPr>
        <p:spPr>
          <a:xfrm>
            <a:off x="859031" y="1142315"/>
            <a:ext cx="7425938" cy="5884045"/>
          </a:xfrm>
          <a:prstGeom prst="rect">
            <a:avLst/>
          </a:prstGeom>
        </p:spPr>
        <p:txBody>
          <a:bodyPr/>
          <a:lstStyle>
            <a:lvl1pPr marL="230188" indent="-230188" algn="l" defTabSz="914400" rtl="0" eaLnBrk="1" latinLnBrk="0" hangingPunct="1">
              <a:lnSpc>
                <a:spcPts val="2600"/>
              </a:lnSpc>
              <a:spcBef>
                <a:spcPts val="1000"/>
              </a:spcBef>
              <a:buClr>
                <a:srgbClr val="A7062E"/>
              </a:buClr>
              <a:buFont typeface="Arial" panose="020B0604020202020204" pitchFamily="34" charset="0"/>
              <a:buChar char="•"/>
              <a:defRPr lang="en-US" sz="2800" kern="1200">
                <a:solidFill>
                  <a:schemeClr val="tx1"/>
                </a:solidFill>
                <a:latin typeface="+mn-lt"/>
                <a:ea typeface="+mn-ea"/>
                <a:cs typeface="+mn-cs"/>
              </a:defRPr>
            </a:lvl1pPr>
            <a:lvl2pPr marL="684213" indent="-222250" algn="l" defTabSz="914400" rtl="0" eaLnBrk="1" latinLnBrk="0" hangingPunct="1">
              <a:lnSpc>
                <a:spcPts val="2600"/>
              </a:lnSpc>
              <a:spcBef>
                <a:spcPts val="500"/>
              </a:spcBef>
              <a:buClr>
                <a:srgbClr val="A7062E"/>
              </a:buClr>
              <a:buFont typeface="Arial" panose="020B0604020202020204" pitchFamily="34" charset="0"/>
              <a:buChar char="•"/>
              <a:defRPr lang="en-US" sz="2400" kern="1200">
                <a:solidFill>
                  <a:schemeClr val="tx1"/>
                </a:solidFill>
                <a:latin typeface="+mn-lt"/>
                <a:ea typeface="+mn-ea"/>
                <a:cs typeface="+mn-cs"/>
              </a:defRPr>
            </a:lvl2pPr>
            <a:lvl3pPr marL="1144588" indent="-230188" algn="l" defTabSz="914400" rtl="0" eaLnBrk="1" latinLnBrk="0" hangingPunct="1">
              <a:lnSpc>
                <a:spcPts val="2600"/>
              </a:lnSpc>
              <a:spcBef>
                <a:spcPts val="500"/>
              </a:spcBef>
              <a:buClr>
                <a:srgbClr val="A7062E"/>
              </a:buClr>
              <a:buFont typeface="Arial" panose="020B0604020202020204" pitchFamily="34" charset="0"/>
              <a:buChar char="•"/>
              <a:defRPr lang="en-US" sz="2000" kern="1200">
                <a:solidFill>
                  <a:schemeClr val="tx1"/>
                </a:solidFill>
                <a:latin typeface="+mn-lt"/>
                <a:ea typeface="+mn-ea"/>
                <a:cs typeface="+mn-cs"/>
              </a:defRPr>
            </a:lvl3pPr>
            <a:lvl4pPr marL="1598613" indent="-222250" algn="l" defTabSz="914400" rtl="0" eaLnBrk="1" latinLnBrk="0" hangingPunct="1">
              <a:lnSpc>
                <a:spcPts val="26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4pPr>
            <a:lvl5pPr marL="1828800" indent="-230188" algn="l" defTabSz="914400" rtl="0" eaLnBrk="1" latinLnBrk="0" hangingPunct="1">
              <a:lnSpc>
                <a:spcPts val="2800"/>
              </a:lnSpc>
              <a:spcBef>
                <a:spcPts val="500"/>
              </a:spcBef>
              <a:buClr>
                <a:srgbClr val="A7062E"/>
              </a:buClr>
              <a:buFont typeface="Arial" panose="020B0604020202020204" pitchFamily="34" charset="0"/>
              <a:buChar char="•"/>
              <a:defRPr lang="en-U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3000"/>
              </a:spcAft>
              <a:buNone/>
            </a:pPr>
            <a:r>
              <a:rPr lang="fr-CA" sz="3600" b="1" dirty="0"/>
              <a:t>Le salaire</a:t>
            </a:r>
          </a:p>
          <a:p>
            <a:pPr marL="0" indent="0" algn="ctr">
              <a:lnSpc>
                <a:spcPct val="100000"/>
              </a:lnSpc>
              <a:spcBef>
                <a:spcPct val="30000"/>
              </a:spcBef>
              <a:spcAft>
                <a:spcPts val="1200"/>
              </a:spcAft>
              <a:buNone/>
              <a:defRPr/>
            </a:pPr>
            <a:r>
              <a:rPr lang="fr-CA" sz="2400" b="1" dirty="0">
                <a:solidFill>
                  <a:srgbClr val="C00000"/>
                </a:solidFill>
                <a:latin typeface="Helvetica" panose="020B0604020202020204" pitchFamily="34" charset="0"/>
              </a:rPr>
              <a:t>Identifie les périodes de paies qui sont fréquemment utilisées en entreprise?</a:t>
            </a:r>
          </a:p>
          <a:p>
            <a:pPr>
              <a:spcBef>
                <a:spcPct val="20000"/>
              </a:spcBef>
              <a:buFont typeface="Wingdings" panose="05000000000000000000" pitchFamily="2" charset="2"/>
              <a:buChar char="Ø"/>
              <a:defRPr/>
            </a:pPr>
            <a:endParaRPr lang="fr-CA" altLang="fr-FR" sz="2200" dirty="0">
              <a:latin typeface="Helvetica" panose="020B0604020202020204" pitchFamily="34" charset="0"/>
            </a:endParaRPr>
          </a:p>
          <a:p>
            <a:pPr marL="2235200" indent="-457200">
              <a:lnSpc>
                <a:spcPct val="100000"/>
              </a:lnSpc>
              <a:spcBef>
                <a:spcPct val="20000"/>
              </a:spcBef>
              <a:spcAft>
                <a:spcPts val="2400"/>
              </a:spcAft>
              <a:buFont typeface="Wingdings" panose="05000000000000000000" pitchFamily="2" charset="2"/>
              <a:buChar char="Ø"/>
              <a:tabLst>
                <a:tab pos="2065338" algn="l"/>
              </a:tabLst>
              <a:defRPr/>
            </a:pPr>
            <a:r>
              <a:rPr lang="fr-CA" sz="2400" i="1" dirty="0">
                <a:latin typeface="Helvetica" panose="020B0604020202020204" pitchFamily="34" charset="0"/>
              </a:rPr>
              <a:t>Hebdomadaire </a:t>
            </a:r>
            <a:r>
              <a:rPr lang="fr-CA" sz="2000" i="1" dirty="0">
                <a:latin typeface="Helvetica" panose="020B0604020202020204" pitchFamily="34" charset="0"/>
              </a:rPr>
              <a:t>(52 périodes)</a:t>
            </a:r>
          </a:p>
          <a:p>
            <a:pPr marL="2235200" indent="-457200">
              <a:lnSpc>
                <a:spcPct val="100000"/>
              </a:lnSpc>
              <a:spcBef>
                <a:spcPct val="20000"/>
              </a:spcBef>
              <a:spcAft>
                <a:spcPts val="2400"/>
              </a:spcAft>
              <a:buFont typeface="Wingdings" panose="05000000000000000000" pitchFamily="2" charset="2"/>
              <a:buChar char="Ø"/>
              <a:tabLst>
                <a:tab pos="2065338" algn="l"/>
              </a:tabLst>
              <a:defRPr/>
            </a:pPr>
            <a:r>
              <a:rPr lang="fr-CA" sz="2400" i="1" dirty="0">
                <a:latin typeface="Helvetica" panose="020B0604020202020204" pitchFamily="34" charset="0"/>
              </a:rPr>
              <a:t>Quinzaine </a:t>
            </a:r>
            <a:r>
              <a:rPr lang="fr-CA" sz="2000" i="1" dirty="0">
                <a:latin typeface="Helvetica" panose="020B0604020202020204" pitchFamily="34" charset="0"/>
              </a:rPr>
              <a:t>(26 périodes)</a:t>
            </a:r>
          </a:p>
          <a:p>
            <a:pPr marL="2235200" indent="-457200">
              <a:lnSpc>
                <a:spcPct val="100000"/>
              </a:lnSpc>
              <a:spcBef>
                <a:spcPct val="20000"/>
              </a:spcBef>
              <a:spcAft>
                <a:spcPts val="2400"/>
              </a:spcAft>
              <a:buFont typeface="Wingdings" panose="05000000000000000000" pitchFamily="2" charset="2"/>
              <a:buChar char="Ø"/>
              <a:tabLst>
                <a:tab pos="2065338" algn="l"/>
              </a:tabLst>
              <a:defRPr/>
            </a:pPr>
            <a:r>
              <a:rPr lang="fr-CA" sz="2400" i="1" dirty="0">
                <a:latin typeface="Helvetica" panose="020B0604020202020204" pitchFamily="34" charset="0"/>
              </a:rPr>
              <a:t>Bi mensuelle </a:t>
            </a:r>
            <a:r>
              <a:rPr lang="fr-CA" sz="2000" i="1" dirty="0">
                <a:latin typeface="Helvetica" panose="020B0604020202020204" pitchFamily="34" charset="0"/>
              </a:rPr>
              <a:t>(24 périodes)</a:t>
            </a:r>
          </a:p>
          <a:p>
            <a:pPr marL="2235200" indent="-457200">
              <a:lnSpc>
                <a:spcPct val="100000"/>
              </a:lnSpc>
              <a:spcBef>
                <a:spcPct val="20000"/>
              </a:spcBef>
              <a:spcAft>
                <a:spcPts val="2400"/>
              </a:spcAft>
              <a:buFont typeface="Wingdings" panose="05000000000000000000" pitchFamily="2" charset="2"/>
              <a:buChar char="Ø"/>
              <a:tabLst>
                <a:tab pos="2065338" algn="l"/>
              </a:tabLst>
              <a:defRPr/>
            </a:pPr>
            <a:r>
              <a:rPr lang="fr-CA" sz="2400" i="1" dirty="0">
                <a:latin typeface="Helvetica" panose="020B0604020202020204" pitchFamily="34" charset="0"/>
              </a:rPr>
              <a:t>Mensuelle (</a:t>
            </a:r>
            <a:r>
              <a:rPr lang="fr-CA" sz="2000" i="1" dirty="0">
                <a:latin typeface="Helvetica" panose="020B0604020202020204" pitchFamily="34" charset="0"/>
              </a:rPr>
              <a:t>12 périodes)</a:t>
            </a:r>
          </a:p>
          <a:p>
            <a:pPr marL="0" indent="0">
              <a:buNone/>
            </a:pPr>
            <a:endParaRPr lang="fr-CA" b="1" dirty="0"/>
          </a:p>
          <a:p>
            <a:pPr marL="0" indent="0">
              <a:buNone/>
            </a:pPr>
            <a:endParaRPr lang="fr-CA" sz="2600" b="1" dirty="0"/>
          </a:p>
        </p:txBody>
      </p:sp>
      <p:sp>
        <p:nvSpPr>
          <p:cNvPr id="7" name="Text Placeholder 3"/>
          <p:cNvSpPr txBox="1">
            <a:spLocks/>
          </p:cNvSpPr>
          <p:nvPr>
            <p:custDataLst>
              <p:tags r:id="rId2"/>
            </p:custDataLst>
          </p:nvPr>
        </p:nvSpPr>
        <p:spPr>
          <a:xfrm rot="16200000">
            <a:off x="114873" y="5139656"/>
            <a:ext cx="327782" cy="359073"/>
          </a:xfrm>
          <a:prstGeom prst="rect">
            <a:avLst/>
          </a:prstGeom>
          <a:noFill/>
        </p:spPr>
        <p:txBody>
          <a:bodyPr wrap="none" lIns="0" tIns="0" rIns="0" bIns="0" rtlCol="0" anchor="t">
            <a:noAutofit/>
          </a:bodyPr>
          <a:lstStyle>
            <a:lvl1pPr marL="0" indent="0" algn="l" defTabSz="914400" rtl="0" eaLnBrk="1" latinLnBrk="0" hangingPunct="1">
              <a:lnSpc>
                <a:spcPts val="2800"/>
              </a:lnSpc>
              <a:spcBef>
                <a:spcPts val="1000"/>
              </a:spcBef>
              <a:buFontTx/>
              <a:buNone/>
              <a:defRPr lang="en-US" sz="2400" b="1" kern="1200" spc="60" baseline="0" dirty="0">
                <a:solidFill>
                  <a:schemeClr val="bg1"/>
                </a:solidFill>
                <a:latin typeface="HelveticaNeueLT Std Med Cn" panose="020B0606030502030204" pitchFamily="34" charset="0"/>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fr-CA" dirty="0">
                <a:latin typeface="+mn-lt"/>
              </a:rPr>
              <a:t>09</a:t>
            </a:r>
          </a:p>
        </p:txBody>
      </p:sp>
      <p:sp>
        <p:nvSpPr>
          <p:cNvPr id="9" name="Rectangle : coins arrondis 8">
            <a:extLst>
              <a:ext uri="{FF2B5EF4-FFF2-40B4-BE49-F238E27FC236}">
                <a16:creationId xmlns:a16="http://schemas.microsoft.com/office/drawing/2014/main" id="{EA18A0B5-83B0-4F36-9381-6394EDDE8570}"/>
              </a:ext>
            </a:extLst>
          </p:cNvPr>
          <p:cNvSpPr/>
          <p:nvPr>
            <p:custDataLst>
              <p:tags r:id="rId3"/>
            </p:custDataLst>
          </p:nvPr>
        </p:nvSpPr>
        <p:spPr>
          <a:xfrm>
            <a:off x="3068246" y="1265733"/>
            <a:ext cx="790300" cy="593775"/>
          </a:xfrm>
          <a:prstGeom prst="roundRect">
            <a:avLst/>
          </a:prstGeom>
          <a:ln w="38100">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n-CA" sz="2400" b="1" i="1" spc="-50" dirty="0">
                <a:solidFill>
                  <a:srgbClr val="C00000"/>
                </a:solidFill>
                <a:latin typeface="Book Antiqua" panose="02040602050305030304" pitchFamily="18" charset="0"/>
              </a:rPr>
              <a:t>Q D</a:t>
            </a:r>
          </a:p>
        </p:txBody>
      </p:sp>
      <p:sp>
        <p:nvSpPr>
          <p:cNvPr id="6" name="Espace réservé du texte 3">
            <a:extLst>
              <a:ext uri="{FF2B5EF4-FFF2-40B4-BE49-F238E27FC236}">
                <a16:creationId xmlns:a16="http://schemas.microsoft.com/office/drawing/2014/main" id="{0AF63A1D-514B-4B86-89BC-7EA43945103F}"/>
              </a:ext>
            </a:extLst>
          </p:cNvPr>
          <p:cNvSpPr txBox="1">
            <a:spLocks/>
          </p:cNvSpPr>
          <p:nvPr>
            <p:custDataLst>
              <p:tags r:id="rId4"/>
            </p:custDataLst>
          </p:nvPr>
        </p:nvSpPr>
        <p:spPr>
          <a:xfrm>
            <a:off x="989013" y="102573"/>
            <a:ext cx="7824998" cy="476250"/>
          </a:xfrm>
          <a:prstGeom prst="rect">
            <a:avLst/>
          </a:prstGeom>
        </p:spPr>
        <p:txBody>
          <a:bodyPr anchor="ctr"/>
          <a:lstStyle>
            <a:lvl1pPr marL="0" indent="0" algn="l" defTabSz="914400" rtl="0" eaLnBrk="1" latinLnBrk="0" hangingPunct="1">
              <a:lnSpc>
                <a:spcPts val="2800"/>
              </a:lnSpc>
              <a:spcBef>
                <a:spcPts val="1000"/>
              </a:spcBef>
              <a:buFontTx/>
              <a:buNone/>
              <a:defRPr lang="en-US" sz="2800" kern="1200" dirty="0" smtClean="0">
                <a:solidFill>
                  <a:schemeClr val="tx1"/>
                </a:solidFill>
                <a:latin typeface="+mn-lt"/>
                <a:ea typeface="+mn-ea"/>
                <a:cs typeface="+mn-cs"/>
              </a:defRPr>
            </a:lvl1pPr>
            <a:lvl2pPr marL="230188" indent="0" algn="l" defTabSz="914400" rtl="0" eaLnBrk="1" latinLnBrk="0" hangingPunct="1">
              <a:lnSpc>
                <a:spcPts val="2800"/>
              </a:lnSpc>
              <a:spcBef>
                <a:spcPts val="500"/>
              </a:spcBef>
              <a:buFontTx/>
              <a:buNone/>
              <a:defRPr lang="en-US" sz="2400" kern="1200" dirty="0" smtClean="0">
                <a:solidFill>
                  <a:schemeClr val="tx1"/>
                </a:solidFill>
                <a:latin typeface="+mn-lt"/>
                <a:ea typeface="+mn-ea"/>
                <a:cs typeface="+mn-cs"/>
              </a:defRPr>
            </a:lvl2pPr>
            <a:lvl3pPr marL="684213" indent="0" algn="l" defTabSz="914400" rtl="0" eaLnBrk="1" latinLnBrk="0" hangingPunct="1">
              <a:lnSpc>
                <a:spcPts val="2800"/>
              </a:lnSpc>
              <a:spcBef>
                <a:spcPts val="500"/>
              </a:spcBef>
              <a:buFontTx/>
              <a:buNone/>
              <a:defRPr lang="en-US" sz="2000" kern="1200" dirty="0" smtClean="0">
                <a:solidFill>
                  <a:schemeClr val="tx1"/>
                </a:solidFill>
                <a:latin typeface="+mn-lt"/>
                <a:ea typeface="+mn-ea"/>
                <a:cs typeface="+mn-cs"/>
              </a:defRPr>
            </a:lvl3pPr>
            <a:lvl4pPr marL="1144588" indent="0" algn="l" defTabSz="914400" rtl="0" eaLnBrk="1" latinLnBrk="0" hangingPunct="1">
              <a:lnSpc>
                <a:spcPts val="2800"/>
              </a:lnSpc>
              <a:spcBef>
                <a:spcPts val="500"/>
              </a:spcBef>
              <a:buFontTx/>
              <a:buNone/>
              <a:defRPr lang="en-US" sz="1800" kern="1200" dirty="0" smtClean="0">
                <a:solidFill>
                  <a:schemeClr val="tx1"/>
                </a:solidFill>
                <a:latin typeface="+mn-lt"/>
                <a:ea typeface="+mn-ea"/>
                <a:cs typeface="+mn-cs"/>
              </a:defRPr>
            </a:lvl4pPr>
            <a:lvl5pPr marL="1657350" indent="-58738" algn="l" defTabSz="914400" rtl="0" eaLnBrk="1" latinLnBrk="0" hangingPunct="1">
              <a:lnSpc>
                <a:spcPts val="2800"/>
              </a:lnSpc>
              <a:spcBef>
                <a:spcPts val="500"/>
              </a:spcBef>
              <a:buFontTx/>
              <a:buNone/>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ct val="100000"/>
              </a:lnSpc>
              <a:spcBef>
                <a:spcPct val="0"/>
              </a:spcBef>
              <a:spcAft>
                <a:spcPts val="1200"/>
              </a:spcAft>
              <a:buFont typeface="+mj-lt"/>
              <a:buAutoNum type="arabicPeriod" startAt="2"/>
            </a:pPr>
            <a:r>
              <a:rPr lang="fr-CA" altLang="fr-FR" dirty="0">
                <a:solidFill>
                  <a:schemeClr val="bg1">
                    <a:lumMod val="95000"/>
                  </a:schemeClr>
                </a:solidFill>
              </a:rPr>
              <a:t>Le salaire et les conditions de travail</a:t>
            </a:r>
          </a:p>
        </p:txBody>
      </p:sp>
    </p:spTree>
    <p:extLst>
      <p:ext uri="{BB962C8B-B14F-4D97-AF65-F5344CB8AC3E}">
        <p14:creationId xmlns:p14="http://schemas.microsoft.com/office/powerpoint/2010/main" val="14740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4"/>
</p:tagLst>
</file>

<file path=ppt/tags/tag117.xml><?xml version="1.0" encoding="utf-8"?>
<p:tagLst xmlns:a="http://schemas.openxmlformats.org/drawingml/2006/main" xmlns:r="http://schemas.openxmlformats.org/officeDocument/2006/relationships" xmlns:p="http://schemas.openxmlformats.org/presentationml/2006/main">
  <p:tag name="NUM" val="5"/>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4"/>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4"/>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3"/>
</p:tagLst>
</file>

<file path=ppt/tags/tag137.xml><?xml version="1.0" encoding="utf-8"?>
<p:tagLst xmlns:a="http://schemas.openxmlformats.org/drawingml/2006/main" xmlns:r="http://schemas.openxmlformats.org/officeDocument/2006/relationships" xmlns:p="http://schemas.openxmlformats.org/presentationml/2006/main">
  <p:tag name="NUM" val="4"/>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4"/>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3"/>
</p:tagLst>
</file>

<file path=ppt/tags/tag151.xml><?xml version="1.0" encoding="utf-8"?>
<p:tagLst xmlns:a="http://schemas.openxmlformats.org/drawingml/2006/main" xmlns:r="http://schemas.openxmlformats.org/officeDocument/2006/relationships" xmlns:p="http://schemas.openxmlformats.org/presentationml/2006/main">
  <p:tag name="NUM" val="4"/>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3"/>
</p:tagLst>
</file>

<file path=ppt/tags/tag167.xml><?xml version="1.0" encoding="utf-8"?>
<p:tagLst xmlns:a="http://schemas.openxmlformats.org/drawingml/2006/main" xmlns:r="http://schemas.openxmlformats.org/officeDocument/2006/relationships" xmlns:p="http://schemas.openxmlformats.org/presentationml/2006/main">
  <p:tag name="NUM" val="1"/>
</p:tagLst>
</file>

<file path=ppt/tags/tag168.xml><?xml version="1.0" encoding="utf-8"?>
<p:tagLst xmlns:a="http://schemas.openxmlformats.org/drawingml/2006/main" xmlns:r="http://schemas.openxmlformats.org/officeDocument/2006/relationships" xmlns:p="http://schemas.openxmlformats.org/presentationml/2006/main">
  <p:tag name="NUM" val="2"/>
</p:tagLst>
</file>

<file path=ppt/tags/tag169.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70.xml><?xml version="1.0" encoding="utf-8"?>
<p:tagLst xmlns:a="http://schemas.openxmlformats.org/drawingml/2006/main" xmlns:r="http://schemas.openxmlformats.org/officeDocument/2006/relationships" xmlns:p="http://schemas.openxmlformats.org/presentationml/2006/main">
  <p:tag name="NUM" val="4"/>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1"/>
</p:tagLst>
</file>

<file path=ppt/tags/tag176.xml><?xml version="1.0" encoding="utf-8"?>
<p:tagLst xmlns:a="http://schemas.openxmlformats.org/drawingml/2006/main" xmlns:r="http://schemas.openxmlformats.org/officeDocument/2006/relationships" xmlns:p="http://schemas.openxmlformats.org/presentationml/2006/main">
  <p:tag name="NUM" val="2"/>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4"/>
</p:tagLst>
</file>

<file path=ppt/tags/tag63.xml><?xml version="1.0" encoding="utf-8"?>
<p:tagLst xmlns:a="http://schemas.openxmlformats.org/drawingml/2006/main" xmlns:r="http://schemas.openxmlformats.org/officeDocument/2006/relationships" xmlns:p="http://schemas.openxmlformats.org/presentationml/2006/main">
  <p:tag name="NUM" val="5"/>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4"/>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4"/>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Layout_base_PARTIE_1">
  <a:themeElements>
    <a:clrScheme name="Personnalisé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00"/>
      </a:hlink>
      <a:folHlink>
        <a:srgbClr val="000000"/>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7963</TotalTime>
  <Words>1780</Words>
  <Application>Microsoft Office PowerPoint</Application>
  <PresentationFormat>Affichage à l'écran (4:3)</PresentationFormat>
  <Paragraphs>368</Paragraphs>
  <Slides>47</Slides>
  <Notes>46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47</vt:i4>
      </vt:variant>
    </vt:vector>
  </HeadingPairs>
  <TitlesOfParts>
    <vt:vector size="55" baseType="lpstr">
      <vt:lpstr>Arial</vt:lpstr>
      <vt:lpstr>Book Antiqua</vt:lpstr>
      <vt:lpstr>Calibri</vt:lpstr>
      <vt:lpstr>Ebrima</vt:lpstr>
      <vt:lpstr>Helvetica</vt:lpstr>
      <vt:lpstr>Tahoma</vt:lpstr>
      <vt:lpstr>Wingdings</vt:lpstr>
      <vt:lpstr>Layout_base_PARTIE_1</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Genevieve</dc:creator>
  <cp:lastModifiedBy>Patricia Ayotte</cp:lastModifiedBy>
  <cp:revision>338</cp:revision>
  <cp:lastPrinted>2020-03-09T14:05:17Z</cp:lastPrinted>
  <dcterms:created xsi:type="dcterms:W3CDTF">2016-03-14T12:53:37Z</dcterms:created>
  <dcterms:modified xsi:type="dcterms:W3CDTF">2020-04-30T18:49:00Z</dcterms:modified>
</cp:coreProperties>
</file>