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5"/>
  </p:notesMasterIdLst>
  <p:handoutMasterIdLst>
    <p:handoutMasterId r:id="rId16"/>
  </p:handoutMasterIdLst>
  <p:sldIdLst>
    <p:sldId id="265" r:id="rId5"/>
    <p:sldId id="314" r:id="rId6"/>
    <p:sldId id="315" r:id="rId7"/>
    <p:sldId id="316" r:id="rId8"/>
    <p:sldId id="317" r:id="rId9"/>
    <p:sldId id="318" r:id="rId10"/>
    <p:sldId id="319" r:id="rId11"/>
    <p:sldId id="320" r:id="rId12"/>
    <p:sldId id="324" r:id="rId13"/>
    <p:sldId id="325" r:id="rId14"/>
  </p:sldIdLst>
  <p:sldSz cx="12188825" cy="6858000"/>
  <p:notesSz cx="6858000" cy="9144000"/>
  <p:custDataLst>
    <p:tags r:id="rId17"/>
  </p:custDataLst>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29" autoAdjust="0"/>
  </p:normalViewPr>
  <p:slideViewPr>
    <p:cSldViewPr showGuides="1">
      <p:cViewPr varScale="1">
        <p:scale>
          <a:sx n="70" d="100"/>
          <a:sy n="70" d="100"/>
        </p:scale>
        <p:origin x="536" y="4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100" d="100"/>
          <a:sy n="100" d="100"/>
        </p:scale>
        <p:origin x="280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4FD0811F-65A0-45DC-A418-D7D88257DA14}" type="datetime1">
              <a:rPr lang="fr-FR" smtClean="0"/>
              <a:t>15/04/2021</a:t>
            </a:fld>
            <a:endParaRPr lang="fr-FR"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D9F912AB-2776-42F2-A957-313FC7EFEDB9}" type="slidenum">
              <a:rPr lang="fr-FR" smtClean="0"/>
              <a:pPr algn="r" rtl="0"/>
              <a:t>‹N°›</a:t>
            </a:fld>
            <a:endParaRPr lang="fr-F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fr-FR" noProof="0"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869BCCB5-3197-42F0-A23E-FBF35BB6BD6D}" type="datetime1">
              <a:rPr lang="fr-FR" smtClean="0"/>
              <a:pPr/>
              <a:t>15/04/2021</a:t>
            </a:fld>
            <a:endParaRPr lang="fr-FR" dirty="0"/>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fr-FR" noProof="0" dirty="0"/>
          </a:p>
        </p:txBody>
      </p:sp>
      <p:sp>
        <p:nvSpPr>
          <p:cNvPr id="5" name="Espace réservé des not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fr-FR" noProof="0"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F93199CD-3E1B-4AE6-990F-76F925F5EA9F}" type="slidenum">
              <a:rPr lang="fr-FR" smtClean="0"/>
              <a:pPr/>
              <a:t>‹N°›</a:t>
            </a:fld>
            <a:endParaRPr lang="fr-F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065214" y="1828800"/>
            <a:ext cx="8229600" cy="2895600"/>
          </a:xfrm>
        </p:spPr>
        <p:txBody>
          <a:bodyPr rtlCol="0" anchor="b">
            <a:normAutofit/>
          </a:bodyPr>
          <a:lstStyle>
            <a:lvl1pPr algn="l" rtl="0">
              <a:lnSpc>
                <a:spcPct val="80000"/>
              </a:lnSpc>
              <a:defRPr sz="6600">
                <a:solidFill>
                  <a:schemeClr val="tx1"/>
                </a:solidFill>
              </a:defRPr>
            </a:lvl1pPr>
          </a:lstStyle>
          <a:p>
            <a:pPr rtl="0"/>
            <a:r>
              <a:rPr lang="fr-FR" noProof="0"/>
              <a:t>Modifiez le style du titre</a:t>
            </a:r>
            <a:endParaRPr lang="fr-FR" noProof="0" dirty="0"/>
          </a:p>
        </p:txBody>
      </p:sp>
      <p:sp>
        <p:nvSpPr>
          <p:cNvPr id="3" name="Sous-titre 2"/>
          <p:cNvSpPr>
            <a:spLocks noGrp="1"/>
          </p:cNvSpPr>
          <p:nvPr>
            <p:ph type="subTitle" idx="1"/>
          </p:nvPr>
        </p:nvSpPr>
        <p:spPr>
          <a:xfrm>
            <a:off x="1065213" y="4800600"/>
            <a:ext cx="8229600" cy="1219200"/>
          </a:xfrm>
        </p:spPr>
        <p:txBody>
          <a:bodyPr rtlCol="0">
            <a:normAutofit/>
          </a:bodyPr>
          <a:lstStyle>
            <a:lvl1pPr marL="0" indent="0" algn="l" rtl="0">
              <a:spcBef>
                <a:spcPts val="0"/>
              </a:spcBef>
              <a:buNone/>
              <a:defRPr sz="2000" cap="all" spc="200" baseline="0">
                <a:solidFill>
                  <a:schemeClr val="accent1"/>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fr-FR" noProof="0"/>
              <a:t>Modifier le style des sous-titres du masque</a:t>
            </a:r>
            <a:endParaRPr lang="fr-FR" noProof="0"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texte vertical 2"/>
          <p:cNvSpPr>
            <a:spLocks noGrp="1"/>
          </p:cNvSpPr>
          <p:nvPr>
            <p:ph type="body" orient="vert" idx="1"/>
          </p:nvPr>
        </p:nvSpPr>
        <p:spPr/>
        <p:txBody>
          <a:bodyPr vert="eaVert" rtlCol="0"/>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C169FE22-A35D-4AA5-9ED0-CA5AA0D08EE7}" type="datetime1">
              <a:rPr lang="fr-FR" smtClean="0"/>
              <a:pPr/>
              <a:t>15/04/2021</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42412" y="381001"/>
            <a:ext cx="1524001" cy="5638800"/>
          </a:xfrm>
        </p:spPr>
        <p:txBody>
          <a:bodyPr vert="eaVert" rtlCol="0"/>
          <a:lstStyle/>
          <a:p>
            <a:pPr rtl="0"/>
            <a:r>
              <a:rPr lang="fr-FR" noProof="0"/>
              <a:t>Modifiez le style du titre</a:t>
            </a:r>
            <a:endParaRPr lang="fr-FR" noProof="0" dirty="0"/>
          </a:p>
        </p:txBody>
      </p:sp>
      <p:sp>
        <p:nvSpPr>
          <p:cNvPr id="3" name="Espace réservé du texte vertical 2"/>
          <p:cNvSpPr>
            <a:spLocks noGrp="1"/>
          </p:cNvSpPr>
          <p:nvPr>
            <p:ph type="body" orient="vert" idx="1"/>
          </p:nvPr>
        </p:nvSpPr>
        <p:spPr>
          <a:xfrm>
            <a:off x="1522412" y="381001"/>
            <a:ext cx="7391399" cy="5638800"/>
          </a:xfrm>
        </p:spPr>
        <p:txBody>
          <a:bodyPr vert="eaVert" rtlCol="0"/>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4B2D50EC-F18A-4356-A82F-ED015F56C2C6}" type="datetime1">
              <a:rPr lang="fr-FR" smtClean="0"/>
              <a:pPr/>
              <a:t>15/04/2021</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contenu 2"/>
          <p:cNvSpPr>
            <a:spLocks noGrp="1"/>
          </p:cNvSpPr>
          <p:nvPr>
            <p:ph idx="1"/>
          </p:nvPr>
        </p:nvSpPr>
        <p:spPr/>
        <p:txBody>
          <a:bodyPr rtlCol="0"/>
          <a:lstStyle>
            <a:lvl5pPr algn="l" rtl="0">
              <a:defRPr/>
            </a:lvl5pPr>
            <a:lvl6pPr algn="l" rtl="0">
              <a:defRPr/>
            </a:lvl6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lvl1pPr>
              <a:defRPr/>
            </a:lvl1pPr>
          </a:lstStyle>
          <a:p>
            <a:fld id="{D8AB5196-52B1-4918-B153-34A0C9A4A7AD}" type="datetime1">
              <a:rPr lang="fr-FR" smtClean="0"/>
              <a:pPr/>
              <a:t>15/04/2021</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59614" y="2514600"/>
            <a:ext cx="8692399" cy="2819400"/>
          </a:xfrm>
        </p:spPr>
        <p:txBody>
          <a:bodyPr rtlCol="0" anchor="b">
            <a:normAutofit/>
          </a:bodyPr>
          <a:lstStyle>
            <a:lvl1pPr algn="l" rtl="0">
              <a:lnSpc>
                <a:spcPct val="80000"/>
              </a:lnSpc>
              <a:defRPr sz="4800" b="0" cap="none" baseline="0"/>
            </a:lvl1pPr>
          </a:lstStyle>
          <a:p>
            <a:pPr rtl="0"/>
            <a:r>
              <a:rPr lang="fr-FR" noProof="0"/>
              <a:t>Modifiez le style du titre</a:t>
            </a:r>
            <a:endParaRPr lang="fr-FR" noProof="0" dirty="0"/>
          </a:p>
        </p:txBody>
      </p:sp>
      <p:sp>
        <p:nvSpPr>
          <p:cNvPr id="3" name="Espace réservé du texte 2"/>
          <p:cNvSpPr>
            <a:spLocks noGrp="1"/>
          </p:cNvSpPr>
          <p:nvPr>
            <p:ph type="body" idx="1"/>
          </p:nvPr>
        </p:nvSpPr>
        <p:spPr>
          <a:xfrm>
            <a:off x="1065213" y="5410200"/>
            <a:ext cx="8687333" cy="609601"/>
          </a:xfrm>
        </p:spPr>
        <p:txBody>
          <a:bodyPr rtlCol="0" anchor="t">
            <a:normAutofit/>
          </a:bodyPr>
          <a:lstStyle>
            <a:lvl1pPr marL="0" indent="0" algn="l" rtl="0">
              <a:spcBef>
                <a:spcPts val="0"/>
              </a:spcBef>
              <a:buNone/>
              <a:defRPr sz="2000" cap="all" spc="200" baseline="0">
                <a:solidFill>
                  <a:schemeClr val="accent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fr-FR" noProof="0"/>
              <a:t>Modifier les styles du texte du masque</a:t>
            </a:r>
          </a:p>
        </p:txBody>
      </p:sp>
      <p:sp>
        <p:nvSpPr>
          <p:cNvPr id="4" name="Espace réservé de la date 3"/>
          <p:cNvSpPr>
            <a:spLocks noGrp="1"/>
          </p:cNvSpPr>
          <p:nvPr>
            <p:ph type="dt" sz="half" idx="10"/>
          </p:nvPr>
        </p:nvSpPr>
        <p:spPr/>
        <p:txBody>
          <a:bodyPr rtlCol="0"/>
          <a:lstStyle>
            <a:lvl1pPr>
              <a:defRPr/>
            </a:lvl1pPr>
          </a:lstStyle>
          <a:p>
            <a:fld id="{7399499F-CA45-4A76-BC24-F973E24AC3FB}" type="datetime1">
              <a:rPr lang="fr-FR" smtClean="0"/>
              <a:pPr/>
              <a:t>15/04/2021</a:t>
            </a:fld>
            <a:endParaRPr lang="fr-FR"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contenu 2"/>
          <p:cNvSpPr>
            <a:spLocks noGrp="1"/>
          </p:cNvSpPr>
          <p:nvPr>
            <p:ph sz="half" idx="1"/>
          </p:nvPr>
        </p:nvSpPr>
        <p:spPr>
          <a:xfrm>
            <a:off x="1504781" y="1905001"/>
            <a:ext cx="4419599" cy="4114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contenu 3"/>
          <p:cNvSpPr>
            <a:spLocks noGrp="1"/>
          </p:cNvSpPr>
          <p:nvPr>
            <p:ph sz="half" idx="2"/>
          </p:nvPr>
        </p:nvSpPr>
        <p:spPr>
          <a:xfrm>
            <a:off x="6229183" y="1905001"/>
            <a:ext cx="4419600" cy="4114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e la date 4"/>
          <p:cNvSpPr>
            <a:spLocks noGrp="1"/>
          </p:cNvSpPr>
          <p:nvPr>
            <p:ph type="dt" sz="half" idx="10"/>
          </p:nvPr>
        </p:nvSpPr>
        <p:spPr/>
        <p:txBody>
          <a:bodyPr rtlCol="0"/>
          <a:lstStyle>
            <a:lvl1pPr>
              <a:defRPr/>
            </a:lvl1pPr>
          </a:lstStyle>
          <a:p>
            <a:fld id="{3817870C-A0A5-4D92-B86D-C2791EFA3A23}" type="datetime1">
              <a:rPr lang="fr-FR" smtClean="0"/>
              <a:pPr/>
              <a:t>15/04/2021</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lvl1pPr rtl="0">
              <a:defRPr/>
            </a:lvl1pPr>
          </a:lstStyle>
          <a:p>
            <a:fld id="{2A013F82-EE5E-44EE-A61D-E31C6657F26F}" type="slidenum">
              <a:rPr lang="fr-FR" noProof="0" smtClean="0"/>
              <a:pPr/>
              <a:t>‹N°›</a:t>
            </a:fld>
            <a:endParaRPr lang="fr-FR" noProof="0"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algn="l" rtl="0">
              <a:defRPr/>
            </a:lvl1pPr>
          </a:lstStyle>
          <a:p>
            <a:pPr rtl="0"/>
            <a:r>
              <a:rPr lang="fr-FR" noProof="0"/>
              <a:t>Modifiez le style du titre</a:t>
            </a:r>
            <a:endParaRPr lang="fr-FR" noProof="0" dirty="0"/>
          </a:p>
        </p:txBody>
      </p:sp>
      <p:sp>
        <p:nvSpPr>
          <p:cNvPr id="3" name="Espace réservé du texte 2"/>
          <p:cNvSpPr>
            <a:spLocks noGrp="1"/>
          </p:cNvSpPr>
          <p:nvPr>
            <p:ph type="body" idx="1"/>
          </p:nvPr>
        </p:nvSpPr>
        <p:spPr>
          <a:xfrm>
            <a:off x="1522411" y="1905000"/>
            <a:ext cx="4416552" cy="762000"/>
          </a:xfrm>
        </p:spPr>
        <p:txBody>
          <a:bodyPr rtlCol="0" anchor="ctr">
            <a:noAutofit/>
          </a:bodyPr>
          <a:lstStyle>
            <a:lvl1pPr marL="0" indent="0" algn="l" rtl="0">
              <a:spcBef>
                <a:spcPts val="0"/>
              </a:spcBef>
              <a:buNone/>
              <a:defRPr sz="2000" b="0" cap="all" spc="200" baseline="0">
                <a:solidFill>
                  <a:schemeClr val="accent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noProof="0"/>
              <a:t>Modifier les styles du texte du masque</a:t>
            </a:r>
          </a:p>
        </p:txBody>
      </p:sp>
      <p:sp>
        <p:nvSpPr>
          <p:cNvPr id="4" name="Espace réservé du contenu 3"/>
          <p:cNvSpPr>
            <a:spLocks noGrp="1"/>
          </p:cNvSpPr>
          <p:nvPr>
            <p:ph sz="half" idx="2"/>
          </p:nvPr>
        </p:nvSpPr>
        <p:spPr>
          <a:xfrm>
            <a:off x="1522411" y="2743201"/>
            <a:ext cx="4416552" cy="32766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5" name="Espace réservé du texte 4"/>
          <p:cNvSpPr>
            <a:spLocks noGrp="1"/>
          </p:cNvSpPr>
          <p:nvPr>
            <p:ph type="body" sz="quarter" idx="3"/>
          </p:nvPr>
        </p:nvSpPr>
        <p:spPr>
          <a:xfrm>
            <a:off x="6249861" y="1905000"/>
            <a:ext cx="4416552" cy="762000"/>
          </a:xfrm>
        </p:spPr>
        <p:txBody>
          <a:bodyPr rtlCol="0" anchor="ctr">
            <a:noAutofit/>
          </a:bodyPr>
          <a:lstStyle>
            <a:lvl1pPr marL="0" indent="0" algn="l" rtl="0">
              <a:spcBef>
                <a:spcPts val="0"/>
              </a:spcBef>
              <a:buNone/>
              <a:defRPr sz="2000" b="0" cap="all" spc="200" baseline="0">
                <a:solidFill>
                  <a:schemeClr val="accent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noProof="0"/>
              <a:t>Modifier les styles du texte du masque</a:t>
            </a:r>
          </a:p>
        </p:txBody>
      </p:sp>
      <p:sp>
        <p:nvSpPr>
          <p:cNvPr id="6" name="Espace réservé du contenu 5"/>
          <p:cNvSpPr>
            <a:spLocks noGrp="1"/>
          </p:cNvSpPr>
          <p:nvPr>
            <p:ph sz="quarter" idx="4"/>
          </p:nvPr>
        </p:nvSpPr>
        <p:spPr>
          <a:xfrm>
            <a:off x="6249861" y="2743201"/>
            <a:ext cx="4416552" cy="32766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Espace réservé de la date 6"/>
          <p:cNvSpPr>
            <a:spLocks noGrp="1"/>
          </p:cNvSpPr>
          <p:nvPr>
            <p:ph type="dt" sz="half" idx="10"/>
          </p:nvPr>
        </p:nvSpPr>
        <p:spPr/>
        <p:txBody>
          <a:bodyPr rtlCol="0"/>
          <a:lstStyle>
            <a:lvl1pPr>
              <a:defRPr/>
            </a:lvl1pPr>
          </a:lstStyle>
          <a:p>
            <a:fld id="{812A7B89-83CE-4355-8D19-9AD5D8179E27}" type="datetime1">
              <a:rPr lang="fr-FR" smtClean="0"/>
              <a:pPr/>
              <a:t>15/04/2021</a:t>
            </a:fld>
            <a:endParaRPr lang="fr-FR" dirty="0"/>
          </a:p>
        </p:txBody>
      </p:sp>
      <p:sp>
        <p:nvSpPr>
          <p:cNvPr id="8" name="Espace réservé du pied de page 7"/>
          <p:cNvSpPr>
            <a:spLocks noGrp="1"/>
          </p:cNvSpPr>
          <p:nvPr>
            <p:ph type="ftr" sz="quarter" idx="11"/>
          </p:nvPr>
        </p:nvSpPr>
        <p:spPr/>
        <p:txBody>
          <a:bodyPr rtlCol="0"/>
          <a:lstStyle/>
          <a:p>
            <a:pPr rtl="0"/>
            <a:endParaRPr lang="fr-FR" noProof="0" dirty="0"/>
          </a:p>
        </p:txBody>
      </p:sp>
      <p:sp>
        <p:nvSpPr>
          <p:cNvPr id="9" name="Espace réservé du numéro de diapositive 8"/>
          <p:cNvSpPr>
            <a:spLocks noGrp="1"/>
          </p:cNvSpPr>
          <p:nvPr>
            <p:ph type="sldNum" sz="quarter" idx="12"/>
          </p:nvPr>
        </p:nvSpPr>
        <p:spPr/>
        <p:txBody>
          <a:bodyPr rtlCol="0"/>
          <a:lstStyle>
            <a:lvl1pPr rtl="0">
              <a:defRPr/>
            </a:lvl1pPr>
          </a:lstStyle>
          <a:p>
            <a:fld id="{2A013F82-EE5E-44EE-A61D-E31C6657F26F}" type="slidenum">
              <a:rPr lang="fr-FR" noProof="0" smtClean="0"/>
              <a:pPr/>
              <a:t>‹N°›</a:t>
            </a:fld>
            <a:endParaRPr lang="fr-FR" noProof="0"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e la date 2"/>
          <p:cNvSpPr>
            <a:spLocks noGrp="1"/>
          </p:cNvSpPr>
          <p:nvPr>
            <p:ph type="dt" sz="half" idx="10"/>
          </p:nvPr>
        </p:nvSpPr>
        <p:spPr/>
        <p:txBody>
          <a:bodyPr rtlCol="0"/>
          <a:lstStyle>
            <a:lvl1pPr>
              <a:defRPr/>
            </a:lvl1pPr>
          </a:lstStyle>
          <a:p>
            <a:fld id="{EA4593A4-CD22-4D89-9631-B432485C88BE}" type="datetime1">
              <a:rPr lang="fr-FR" smtClean="0"/>
              <a:pPr/>
              <a:t>15/04/2021</a:t>
            </a:fld>
            <a:endParaRPr lang="fr-FR" dirty="0"/>
          </a:p>
        </p:txBody>
      </p:sp>
      <p:sp>
        <p:nvSpPr>
          <p:cNvPr id="4" name="Espace réservé du pied de page 3"/>
          <p:cNvSpPr>
            <a:spLocks noGrp="1"/>
          </p:cNvSpPr>
          <p:nvPr>
            <p:ph type="ftr" sz="quarter" idx="11"/>
          </p:nvPr>
        </p:nvSpPr>
        <p:spPr/>
        <p:txBody>
          <a:bodyPr rtlCol="0"/>
          <a:lstStyle/>
          <a:p>
            <a:pPr rtl="0"/>
            <a:endParaRPr lang="fr-FR" noProof="0" dirty="0"/>
          </a:p>
        </p:txBody>
      </p:sp>
      <p:sp>
        <p:nvSpPr>
          <p:cNvPr id="5" name="Espace réservé du numéro de diapositive 4"/>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bg2"/>
        </a:solidFill>
        <a:effectLst/>
      </p:bgPr>
    </p:bg>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lvl1pPr>
              <a:defRPr/>
            </a:lvl1pPr>
          </a:lstStyle>
          <a:p>
            <a:fld id="{88F3045D-8AE6-4E47-932F-47FA387FEA34}" type="datetime1">
              <a:rPr lang="fr-FR" smtClean="0"/>
              <a:pPr/>
              <a:t>15/04/2021</a:t>
            </a:fld>
            <a:endParaRPr lang="fr-FR" dirty="0"/>
          </a:p>
        </p:txBody>
      </p:sp>
      <p:sp>
        <p:nvSpPr>
          <p:cNvPr id="3" name="Espace réservé du pied de page 2"/>
          <p:cNvSpPr>
            <a:spLocks noGrp="1"/>
          </p:cNvSpPr>
          <p:nvPr>
            <p:ph type="ftr" sz="quarter" idx="11"/>
          </p:nvPr>
        </p:nvSpPr>
        <p:spPr/>
        <p:txBody>
          <a:bodyPr rtlCol="0"/>
          <a:lstStyle/>
          <a:p>
            <a:pPr rtl="0"/>
            <a:endParaRPr lang="fr-FR" noProof="0" dirty="0"/>
          </a:p>
        </p:txBody>
      </p:sp>
      <p:sp>
        <p:nvSpPr>
          <p:cNvPr id="4" name="Espace réservé du numéro de diapositive 3"/>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55604" y="1905000"/>
            <a:ext cx="3596607" cy="2667000"/>
          </a:xfrm>
        </p:spPr>
        <p:txBody>
          <a:bodyPr rtlCol="0" anchor="b">
            <a:noAutofit/>
          </a:bodyPr>
          <a:lstStyle>
            <a:lvl1pPr algn="l" rtl="0">
              <a:lnSpc>
                <a:spcPct val="90000"/>
              </a:lnSpc>
              <a:defRPr sz="3600" b="0" baseline="0">
                <a:solidFill>
                  <a:schemeClr val="tx1"/>
                </a:solidFill>
              </a:defRPr>
            </a:lvl1pPr>
          </a:lstStyle>
          <a:p>
            <a:pPr rtl="0"/>
            <a:r>
              <a:rPr lang="fr-FR" noProof="0"/>
              <a:t>Modifiez le style du titre</a:t>
            </a:r>
            <a:endParaRPr lang="fr-FR" noProof="0" dirty="0"/>
          </a:p>
        </p:txBody>
      </p:sp>
      <p:sp>
        <p:nvSpPr>
          <p:cNvPr id="3" name="Espace réservé du contenu 2"/>
          <p:cNvSpPr>
            <a:spLocks noGrp="1"/>
          </p:cNvSpPr>
          <p:nvPr>
            <p:ph idx="1"/>
          </p:nvPr>
        </p:nvSpPr>
        <p:spPr>
          <a:xfrm>
            <a:off x="4951414" y="685800"/>
            <a:ext cx="6400800" cy="53340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fr-FR" noProof="0"/>
              <a:t>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u texte 3"/>
          <p:cNvSpPr>
            <a:spLocks noGrp="1"/>
          </p:cNvSpPr>
          <p:nvPr>
            <p:ph type="body" sz="half" idx="2"/>
          </p:nvPr>
        </p:nvSpPr>
        <p:spPr>
          <a:xfrm>
            <a:off x="1065213" y="4648200"/>
            <a:ext cx="3581399" cy="1371600"/>
          </a:xfrm>
        </p:spPr>
        <p:txBody>
          <a:bodyPr rtlCol="0">
            <a:normAutofit/>
          </a:bodyPr>
          <a:lstStyle>
            <a:lvl1pPr marL="0" indent="0" algn="l" rtl="0">
              <a:lnSpc>
                <a:spcPct val="90000"/>
              </a:lnSpc>
              <a:spcBef>
                <a:spcPts val="1200"/>
              </a:spcBef>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fr-FR" noProof="0"/>
              <a:t>Modifier les styles du texte du masque</a:t>
            </a:r>
          </a:p>
        </p:txBody>
      </p:sp>
      <p:sp>
        <p:nvSpPr>
          <p:cNvPr id="5" name="Espace réservé de la date 4"/>
          <p:cNvSpPr>
            <a:spLocks noGrp="1"/>
          </p:cNvSpPr>
          <p:nvPr>
            <p:ph type="dt" sz="half" idx="10"/>
          </p:nvPr>
        </p:nvSpPr>
        <p:spPr/>
        <p:txBody>
          <a:bodyPr rtlCol="0"/>
          <a:lstStyle>
            <a:lvl1pPr>
              <a:defRPr/>
            </a:lvl1pPr>
          </a:lstStyle>
          <a:p>
            <a:fld id="{2282C9DA-93FE-4DDE-8920-2C8AB1F5E18A}" type="datetime1">
              <a:rPr lang="fr-FR" smtClean="0"/>
              <a:pPr/>
              <a:t>15/04/2021</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p>
            <a:pPr rtl="0"/>
            <a:fld id="{2A013F82-EE5E-44EE-A61D-E31C6657F26F}" type="slidenum">
              <a:rPr lang="fr-FR" noProof="0" smtClean="0"/>
              <a:t>‹N°›</a:t>
            </a:fld>
            <a:endParaRPr lang="fr-FR" noProof="0"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image 2"/>
          <p:cNvSpPr>
            <a:spLocks noGrp="1"/>
          </p:cNvSpPr>
          <p:nvPr>
            <p:ph type="pic" idx="1"/>
          </p:nvPr>
        </p:nvSpPr>
        <p:spPr>
          <a:xfrm>
            <a:off x="4951414" y="685800"/>
            <a:ext cx="6400799" cy="5334000"/>
          </a:xfrm>
          <a:solidFill>
            <a:schemeClr val="bg2"/>
          </a:solidFill>
          <a:ln w="76200">
            <a:solidFill>
              <a:schemeClr val="tx1"/>
            </a:solidFill>
            <a:miter lim="800000"/>
          </a:ln>
        </p:spPr>
        <p:txBody>
          <a:bodyPr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fr-FR" noProof="0"/>
              <a:t>Cliquez sur l'icône pour ajouter une image</a:t>
            </a:r>
            <a:endParaRPr lang="fr-FR" noProof="0" dirty="0"/>
          </a:p>
        </p:txBody>
      </p:sp>
      <p:sp>
        <p:nvSpPr>
          <p:cNvPr id="2" name="Titre 1"/>
          <p:cNvSpPr>
            <a:spLocks noGrp="1"/>
          </p:cNvSpPr>
          <p:nvPr>
            <p:ph type="title"/>
          </p:nvPr>
        </p:nvSpPr>
        <p:spPr>
          <a:xfrm>
            <a:off x="1055604" y="1905000"/>
            <a:ext cx="3596607" cy="2667000"/>
          </a:xfrm>
        </p:spPr>
        <p:txBody>
          <a:bodyPr rtlCol="0" anchor="b">
            <a:normAutofit/>
          </a:bodyPr>
          <a:lstStyle>
            <a:lvl1pPr algn="l" rtl="0">
              <a:lnSpc>
                <a:spcPct val="90000"/>
              </a:lnSpc>
              <a:defRPr sz="3600" b="0" i="0" baseline="0">
                <a:solidFill>
                  <a:schemeClr val="tx1"/>
                </a:solidFill>
              </a:defRPr>
            </a:lvl1pPr>
          </a:lstStyle>
          <a:p>
            <a:pPr rtl="0"/>
            <a:r>
              <a:rPr lang="fr-FR" noProof="0"/>
              <a:t>Modifiez le style du titre</a:t>
            </a:r>
            <a:endParaRPr lang="fr-FR" noProof="0" dirty="0"/>
          </a:p>
        </p:txBody>
      </p:sp>
      <p:sp>
        <p:nvSpPr>
          <p:cNvPr id="4" name="Espace réservé du texte 3"/>
          <p:cNvSpPr>
            <a:spLocks noGrp="1"/>
          </p:cNvSpPr>
          <p:nvPr>
            <p:ph type="body" sz="half" idx="2"/>
          </p:nvPr>
        </p:nvSpPr>
        <p:spPr>
          <a:xfrm>
            <a:off x="1065213" y="4648200"/>
            <a:ext cx="3581399" cy="1371600"/>
          </a:xfrm>
        </p:spPr>
        <p:txBody>
          <a:bodyPr rtlCol="0">
            <a:normAutofit/>
          </a:bodyPr>
          <a:lstStyle>
            <a:lvl1pPr marL="0" indent="0" algn="l" rtl="0">
              <a:lnSpc>
                <a:spcPct val="90000"/>
              </a:lnSpc>
              <a:spcBef>
                <a:spcPts val="1200"/>
              </a:spcBef>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fr-FR" noProof="0"/>
              <a:t>Modifier les styles du texte du masque</a:t>
            </a:r>
          </a:p>
        </p:txBody>
      </p:sp>
      <p:sp>
        <p:nvSpPr>
          <p:cNvPr id="5" name="Espace réservé de la date 4"/>
          <p:cNvSpPr>
            <a:spLocks noGrp="1"/>
          </p:cNvSpPr>
          <p:nvPr>
            <p:ph type="dt" sz="half" idx="10"/>
          </p:nvPr>
        </p:nvSpPr>
        <p:spPr/>
        <p:txBody>
          <a:bodyPr rtlCol="0"/>
          <a:lstStyle>
            <a:lvl1pPr>
              <a:defRPr/>
            </a:lvl1pPr>
          </a:lstStyle>
          <a:p>
            <a:fld id="{EB002A6A-F78C-474F-BA6B-17AE42EC613D}" type="datetime1">
              <a:rPr lang="fr-FR" smtClean="0"/>
              <a:pPr/>
              <a:t>15/04/2021</a:t>
            </a:fld>
            <a:endParaRPr lang="fr-FR" dirty="0"/>
          </a:p>
        </p:txBody>
      </p:sp>
      <p:sp>
        <p:nvSpPr>
          <p:cNvPr id="6" name="Espace réservé du pied de page 5"/>
          <p:cNvSpPr>
            <a:spLocks noGrp="1"/>
          </p:cNvSpPr>
          <p:nvPr>
            <p:ph type="ftr" sz="quarter" idx="11"/>
          </p:nvPr>
        </p:nvSpPr>
        <p:spPr/>
        <p:txBody>
          <a:bodyPr rtlCol="0"/>
          <a:lstStyle/>
          <a:p>
            <a:pPr rtl="0"/>
            <a:endParaRPr lang="fr-FR" noProof="0" dirty="0"/>
          </a:p>
        </p:txBody>
      </p:sp>
      <p:sp>
        <p:nvSpPr>
          <p:cNvPr id="7" name="Espace réservé du numéro de diapositive 6"/>
          <p:cNvSpPr>
            <a:spLocks noGrp="1"/>
          </p:cNvSpPr>
          <p:nvPr>
            <p:ph type="sldNum" sz="quarter" idx="12"/>
          </p:nvPr>
        </p:nvSpPr>
        <p:spPr/>
        <p:txBody>
          <a:bodyPr rtlCol="0"/>
          <a:lstStyle/>
          <a:p>
            <a:pPr rtl="0"/>
            <a:fld id="{2A013F82-EE5E-44EE-A61D-E31C6657F26F}" type="slidenum">
              <a:rPr lang="fr-FR" noProof="0" smtClean="0"/>
              <a:pPr rtl="0"/>
              <a:t>‹N°›</a:t>
            </a:fld>
            <a:endParaRPr lang="fr-FR" noProof="0"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pPr rtl="0"/>
            <a:r>
              <a:rPr lang="fr-FR" noProof="0" dirty="0"/>
              <a:t>Modifiez le style du titre</a:t>
            </a:r>
          </a:p>
        </p:txBody>
      </p:sp>
      <p:sp>
        <p:nvSpPr>
          <p:cNvPr id="3" name="Espace réservé du texte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B1406553-4B01-4903-B663-70E503E45D52}" type="datetime1">
              <a:rPr lang="fr-FR" smtClean="0"/>
              <a:pPr/>
              <a:t>15/04/2021</a:t>
            </a:fld>
            <a:endParaRPr lang="fr-FR" dirty="0"/>
          </a:p>
        </p:txBody>
      </p:sp>
      <p:sp>
        <p:nvSpPr>
          <p:cNvPr id="5" name="Espace réservé du pied de page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rtl="0">
              <a:defRPr sz="1000">
                <a:solidFill>
                  <a:schemeClr val="tx1">
                    <a:tint val="75000"/>
                  </a:schemeClr>
                </a:solidFill>
              </a:defRPr>
            </a:lvl1pPr>
          </a:lstStyle>
          <a:p>
            <a:pPr rtl="0"/>
            <a:endParaRPr lang="fr-FR" noProof="0" dirty="0"/>
          </a:p>
        </p:txBody>
      </p:sp>
      <p:sp>
        <p:nvSpPr>
          <p:cNvPr id="6" name="Espace réservé du numéro de diapositive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2A013F82-EE5E-44EE-A61D-E31C6657F26F}" type="slidenum">
              <a:rPr lang="fr-FR" smtClean="0"/>
              <a:pPr/>
              <a:t>‹N°›</a:t>
            </a:fld>
            <a:endParaRPr lang="fr-FR"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lefildentaire.com/articles/pratique/ergonomie-materiel/comment-choisir-un-cone-bea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p:txBody>
          <a:bodyPr rtlCol="0"/>
          <a:lstStyle/>
          <a:p>
            <a:pPr rtl="0"/>
            <a:r>
              <a:rPr lang="fr-FR" dirty="0"/>
              <a:t>TOMOGRAPHIE VOLUMIQUE À FAISCEAU CONIQUE</a:t>
            </a:r>
          </a:p>
        </p:txBody>
      </p:sp>
      <p:sp>
        <p:nvSpPr>
          <p:cNvPr id="4" name="Sous-titre 3"/>
          <p:cNvSpPr>
            <a:spLocks noGrp="1"/>
          </p:cNvSpPr>
          <p:nvPr>
            <p:ph type="subTitle" idx="1"/>
          </p:nvPr>
        </p:nvSpPr>
        <p:spPr/>
        <p:txBody>
          <a:bodyPr rtlCol="0"/>
          <a:lstStyle/>
          <a:p>
            <a:pPr rtl="0"/>
            <a:r>
              <a:rPr lang="fr-FR" dirty="0"/>
              <a:t>IMAGES ACCOMPAGNANTS LES NOTES DE COURS</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BIBLIOGRAPHIE </a:t>
            </a:r>
          </a:p>
        </p:txBody>
      </p:sp>
      <p:sp>
        <p:nvSpPr>
          <p:cNvPr id="3" name="Espace réservé du contenu 2"/>
          <p:cNvSpPr>
            <a:spLocks noGrp="1"/>
          </p:cNvSpPr>
          <p:nvPr>
            <p:ph idx="1"/>
          </p:nvPr>
        </p:nvSpPr>
        <p:spPr>
          <a:xfrm>
            <a:off x="477788" y="1904999"/>
            <a:ext cx="11305255" cy="4548337"/>
          </a:xfrm>
        </p:spPr>
        <p:txBody>
          <a:bodyPr>
            <a:normAutofit fontScale="70000" lnSpcReduction="20000"/>
          </a:bodyPr>
          <a:lstStyle/>
          <a:p>
            <a:r>
              <a:rPr lang="fr-CA" dirty="0"/>
              <a:t>1. Tomographie volumique à faisceau conique : justification, optimisation et lecture – Dossier ADF 2015. </a:t>
            </a:r>
          </a:p>
          <a:p>
            <a:r>
              <a:rPr lang="fr-CA" dirty="0"/>
              <a:t>2. </a:t>
            </a:r>
            <a:r>
              <a:rPr lang="fr-CA" dirty="0" err="1"/>
              <a:t>Bellaïche</a:t>
            </a:r>
            <a:r>
              <a:rPr lang="fr-CA" dirty="0"/>
              <a:t> N. Guide pratique du </a:t>
            </a:r>
            <a:r>
              <a:rPr lang="fr-CA" dirty="0" err="1"/>
              <a:t>cone</a:t>
            </a:r>
            <a:r>
              <a:rPr lang="fr-CA" dirty="0"/>
              <a:t> </a:t>
            </a:r>
            <a:r>
              <a:rPr lang="fr-CA" dirty="0" err="1"/>
              <a:t>beam</a:t>
            </a:r>
            <a:r>
              <a:rPr lang="fr-CA" dirty="0"/>
              <a:t> en imagerie </a:t>
            </a:r>
            <a:r>
              <a:rPr lang="fr-CA" dirty="0" err="1"/>
              <a:t>dento</a:t>
            </a:r>
            <a:r>
              <a:rPr lang="fr-CA" dirty="0"/>
              <a:t>-maxillaire. Paris – </a:t>
            </a:r>
            <a:r>
              <a:rPr lang="fr-CA" dirty="0" err="1"/>
              <a:t>CdP</a:t>
            </a:r>
            <a:r>
              <a:rPr lang="fr-CA" dirty="0"/>
              <a:t>, 2016. </a:t>
            </a:r>
          </a:p>
          <a:p>
            <a:r>
              <a:rPr lang="fr-CA" dirty="0"/>
              <a:t>3. </a:t>
            </a:r>
            <a:r>
              <a:rPr lang="fr-CA" dirty="0" err="1"/>
              <a:t>Cavézian</a:t>
            </a:r>
            <a:r>
              <a:rPr lang="fr-CA" dirty="0"/>
              <a:t> R., </a:t>
            </a:r>
            <a:r>
              <a:rPr lang="fr-CA" dirty="0" err="1"/>
              <a:t>Pasquet</a:t>
            </a:r>
            <a:r>
              <a:rPr lang="fr-CA" dirty="0"/>
              <a:t> G. </a:t>
            </a:r>
            <a:r>
              <a:rPr lang="fr-CA" dirty="0" err="1"/>
              <a:t>Cone</a:t>
            </a:r>
            <a:r>
              <a:rPr lang="fr-CA" dirty="0"/>
              <a:t> </a:t>
            </a:r>
            <a:r>
              <a:rPr lang="fr-CA" dirty="0" err="1"/>
              <a:t>beam</a:t>
            </a:r>
            <a:r>
              <a:rPr lang="fr-CA" dirty="0"/>
              <a:t>, Imagerie diagnostique en odontostomatologie, Elsevier-Masson, 2011. </a:t>
            </a:r>
          </a:p>
          <a:p>
            <a:r>
              <a:rPr lang="fr-CA" dirty="0"/>
              <a:t>4. Martin-</a:t>
            </a:r>
            <a:r>
              <a:rPr lang="fr-CA" dirty="0" err="1"/>
              <a:t>Duverneuil</a:t>
            </a:r>
            <a:r>
              <a:rPr lang="fr-CA" dirty="0"/>
              <a:t> N., </a:t>
            </a:r>
            <a:r>
              <a:rPr lang="fr-CA" dirty="0" err="1"/>
              <a:t>Hodez</a:t>
            </a:r>
            <a:r>
              <a:rPr lang="fr-CA" dirty="0"/>
              <a:t> C. Imagerie dentaire, sinusienne et maxillo-faciale : du </a:t>
            </a:r>
            <a:r>
              <a:rPr lang="fr-CA" dirty="0" err="1"/>
              <a:t>cone</a:t>
            </a:r>
            <a:r>
              <a:rPr lang="fr-CA" dirty="0"/>
              <a:t> </a:t>
            </a:r>
            <a:r>
              <a:rPr lang="fr-CA" dirty="0" err="1"/>
              <a:t>beam</a:t>
            </a:r>
            <a:r>
              <a:rPr lang="fr-CA" dirty="0"/>
              <a:t> à l’IRM, Paris : Lavoisier, 2016. </a:t>
            </a:r>
          </a:p>
          <a:p>
            <a:r>
              <a:rPr lang="fr-CA" dirty="0"/>
              <a:t>5. </a:t>
            </a:r>
            <a:r>
              <a:rPr lang="fr-CA" dirty="0" err="1"/>
              <a:t>Pasler</a:t>
            </a:r>
            <a:r>
              <a:rPr lang="fr-CA" dirty="0"/>
              <a:t> FA, Visser H. Atlas de poche de radiologie dentaire. Paris, Flammarion, 2006. </a:t>
            </a:r>
          </a:p>
          <a:p>
            <a:r>
              <a:rPr lang="fr-CA" dirty="0"/>
              <a:t>6. Sarment D. </a:t>
            </a:r>
            <a:r>
              <a:rPr lang="fr-CA" dirty="0" err="1"/>
              <a:t>Cone</a:t>
            </a:r>
            <a:r>
              <a:rPr lang="fr-CA" dirty="0"/>
              <a:t> </a:t>
            </a:r>
            <a:r>
              <a:rPr lang="fr-CA" dirty="0" err="1"/>
              <a:t>beam</a:t>
            </a:r>
            <a:r>
              <a:rPr lang="fr-CA" dirty="0"/>
              <a:t> </a:t>
            </a:r>
            <a:r>
              <a:rPr lang="fr-CA" dirty="0" err="1"/>
              <a:t>computed</a:t>
            </a:r>
            <a:r>
              <a:rPr lang="fr-CA" dirty="0"/>
              <a:t> </a:t>
            </a:r>
            <a:r>
              <a:rPr lang="fr-CA" dirty="0" err="1"/>
              <a:t>tomography</a:t>
            </a:r>
            <a:r>
              <a:rPr lang="fr-CA" dirty="0"/>
              <a:t>: oral and </a:t>
            </a:r>
            <a:r>
              <a:rPr lang="fr-CA" dirty="0" err="1"/>
              <a:t>maxillofacial</a:t>
            </a:r>
            <a:r>
              <a:rPr lang="fr-CA" dirty="0"/>
              <a:t> </a:t>
            </a:r>
            <a:r>
              <a:rPr lang="fr-CA" dirty="0" err="1"/>
              <a:t>diagnosis</a:t>
            </a:r>
            <a:r>
              <a:rPr lang="fr-CA" dirty="0"/>
              <a:t> and applications. Hoboken: </a:t>
            </a:r>
            <a:r>
              <a:rPr lang="fr-CA" dirty="0" err="1"/>
              <a:t>Wiley</a:t>
            </a:r>
            <a:r>
              <a:rPr lang="fr-CA" dirty="0"/>
              <a:t> </a:t>
            </a:r>
            <a:r>
              <a:rPr lang="fr-CA" dirty="0" err="1"/>
              <a:t>Blackwell</a:t>
            </a:r>
            <a:r>
              <a:rPr lang="fr-CA" dirty="0"/>
              <a:t>, 2013. </a:t>
            </a:r>
          </a:p>
          <a:p>
            <a:r>
              <a:rPr lang="fr-CA" dirty="0"/>
              <a:t>7. Tomographie à faisceau conique de la face. Rapport HAS, 2009. </a:t>
            </a:r>
          </a:p>
          <a:p>
            <a:r>
              <a:rPr lang="fr-CA" dirty="0"/>
              <a:t>8. Salmon B. – </a:t>
            </a:r>
            <a:r>
              <a:rPr lang="fr-CA" dirty="0" err="1"/>
              <a:t>Cone</a:t>
            </a:r>
            <a:r>
              <a:rPr lang="fr-CA" dirty="0"/>
              <a:t> </a:t>
            </a:r>
            <a:r>
              <a:rPr lang="fr-CA" dirty="0" err="1"/>
              <a:t>Beam</a:t>
            </a:r>
            <a:r>
              <a:rPr lang="fr-CA" dirty="0"/>
              <a:t> CT en pratique dentaire : du chirurgien-dentiste au radiologue. </a:t>
            </a:r>
            <a:r>
              <a:rPr lang="fr-CA" dirty="0" err="1"/>
              <a:t>Sauramps</a:t>
            </a:r>
            <a:r>
              <a:rPr lang="fr-CA" dirty="0"/>
              <a:t> </a:t>
            </a:r>
            <a:r>
              <a:rPr lang="fr-CA" dirty="0" err="1"/>
              <a:t>Medical</a:t>
            </a:r>
            <a:r>
              <a:rPr lang="fr-CA" dirty="0"/>
              <a:t> – 2014. </a:t>
            </a:r>
          </a:p>
          <a:p>
            <a:r>
              <a:rPr lang="fr-CA" dirty="0"/>
              <a:t>9. Guidelines on CBCT for Dental and </a:t>
            </a:r>
            <a:r>
              <a:rPr lang="fr-CA" dirty="0" err="1"/>
              <a:t>Maxillofacial</a:t>
            </a:r>
            <a:r>
              <a:rPr lang="fr-CA" dirty="0"/>
              <a:t> </a:t>
            </a:r>
            <a:r>
              <a:rPr lang="fr-CA" dirty="0" err="1"/>
              <a:t>Radiology</a:t>
            </a:r>
            <a:r>
              <a:rPr lang="fr-CA" dirty="0"/>
              <a:t> – www.sedentexct.eu </a:t>
            </a:r>
          </a:p>
          <a:p>
            <a:r>
              <a:rPr lang="fr-CA" dirty="0"/>
              <a:t>10. </a:t>
            </a:r>
            <a:r>
              <a:rPr lang="fr-CA" dirty="0" err="1"/>
              <a:t>Bellaïche</a:t>
            </a:r>
            <a:r>
              <a:rPr lang="fr-CA" dirty="0"/>
              <a:t> N, Bonnet E. Imagerie 2D ou 3D ? Le Fil dentaire – 2016 – N° 123 : 30-38.</a:t>
            </a:r>
          </a:p>
        </p:txBody>
      </p:sp>
      <p:sp>
        <p:nvSpPr>
          <p:cNvPr id="4" name="ZoneTexte 3"/>
          <p:cNvSpPr txBox="1"/>
          <p:nvPr/>
        </p:nvSpPr>
        <p:spPr>
          <a:xfrm>
            <a:off x="6670476" y="6581001"/>
            <a:ext cx="6624736" cy="553998"/>
          </a:xfrm>
          <a:prstGeom prst="rect">
            <a:avLst/>
          </a:prstGeom>
          <a:noFill/>
        </p:spPr>
        <p:txBody>
          <a:bodyPr wrap="square" rtlCol="0">
            <a:spAutoFit/>
          </a:bodyPr>
          <a:lstStyle/>
          <a:p>
            <a:r>
              <a:rPr lang="fr-CA" sz="1200" dirty="0"/>
              <a:t>Retrouvez cet article sur : </a:t>
            </a:r>
            <a:r>
              <a:rPr lang="fr-CA" sz="1200" dirty="0">
                <a:hlinkClick r:id="rId2"/>
              </a:rPr>
              <a:t>www.lefildentaire.com</a:t>
            </a:r>
            <a:r>
              <a:rPr lang="fr-CA" sz="1200" dirty="0"/>
              <a:t> - "Comment choisir un </a:t>
            </a:r>
            <a:r>
              <a:rPr lang="fr-CA" sz="1200" dirty="0" err="1"/>
              <a:t>cone</a:t>
            </a:r>
            <a:r>
              <a:rPr lang="fr-CA" sz="1200" dirty="0"/>
              <a:t> </a:t>
            </a:r>
            <a:r>
              <a:rPr lang="fr-CA" sz="1200" dirty="0" err="1"/>
              <a:t>beam</a:t>
            </a:r>
            <a:r>
              <a:rPr lang="fr-CA" sz="1200" dirty="0"/>
              <a:t>"</a:t>
            </a:r>
          </a:p>
          <a:p>
            <a:endParaRPr lang="fr-CA" dirty="0"/>
          </a:p>
        </p:txBody>
      </p:sp>
    </p:spTree>
    <p:extLst>
      <p:ext uri="{BB962C8B-B14F-4D97-AF65-F5344CB8AC3E}">
        <p14:creationId xmlns:p14="http://schemas.microsoft.com/office/powerpoint/2010/main" val="3112500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0846" y="5877272"/>
            <a:ext cx="11372198" cy="753617"/>
          </a:xfrm>
        </p:spPr>
        <p:txBody>
          <a:bodyPr rtlCol="0">
            <a:noAutofit/>
          </a:bodyPr>
          <a:lstStyle/>
          <a:p>
            <a:r>
              <a:rPr lang="fr-CA" sz="1600" dirty="0" err="1"/>
              <a:t>Fig</a:t>
            </a:r>
            <a:r>
              <a:rPr lang="fr-CA" sz="1600" dirty="0"/>
              <a:t> 1a : étude pré-implantaire à T0 avec une dosimétrie de 485mGy.cm2. On constate le défaut osseux au niveau de la prémolaire extraite. Le </a:t>
            </a:r>
            <a:r>
              <a:rPr lang="fr-CA" sz="1600" dirty="0" err="1"/>
              <a:t>voxel</a:t>
            </a:r>
            <a:r>
              <a:rPr lang="fr-CA" sz="1600" dirty="0"/>
              <a:t> est ici de 150 microns.</a:t>
            </a:r>
            <a:br>
              <a:rPr lang="fr-CA" sz="1600" dirty="0"/>
            </a:br>
            <a:br>
              <a:rPr lang="fr-CA" sz="1600" dirty="0"/>
            </a:br>
            <a:r>
              <a:rPr lang="fr-CA" sz="1600" dirty="0"/>
              <a:t>Retrouvez cet article sur : </a:t>
            </a:r>
            <a:r>
              <a:rPr lang="fr-CA" sz="1600" dirty="0">
                <a:hlinkClick r:id="rId2"/>
              </a:rPr>
              <a:t>www.lefildentaire.com</a:t>
            </a:r>
            <a:r>
              <a:rPr lang="fr-CA" sz="1600" dirty="0"/>
              <a:t> - "Comment choisir un </a:t>
            </a:r>
            <a:r>
              <a:rPr lang="fr-CA" sz="1600" dirty="0" err="1"/>
              <a:t>cone</a:t>
            </a:r>
            <a:r>
              <a:rPr lang="fr-CA" sz="1600" dirty="0"/>
              <a:t> </a:t>
            </a:r>
            <a:r>
              <a:rPr lang="fr-CA" sz="1600" dirty="0" err="1"/>
              <a:t>beam</a:t>
            </a:r>
            <a:r>
              <a:rPr lang="fr-CA" sz="1600" dirty="0"/>
              <a:t>"</a:t>
            </a:r>
            <a:endParaRPr lang="fr-FR" sz="1600" dirty="0"/>
          </a:p>
        </p:txBody>
      </p:sp>
      <p:pic>
        <p:nvPicPr>
          <p:cNvPr id="4" name="Image 3"/>
          <p:cNvPicPr>
            <a:picLocks noChangeAspect="1"/>
          </p:cNvPicPr>
          <p:nvPr/>
        </p:nvPicPr>
        <p:blipFill>
          <a:blip r:embed="rId3"/>
          <a:stretch>
            <a:fillRect/>
          </a:stretch>
        </p:blipFill>
        <p:spPr>
          <a:xfrm>
            <a:off x="1521904" y="692696"/>
            <a:ext cx="9145016" cy="43771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78160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5489" y="5782820"/>
            <a:ext cx="11372198" cy="753617"/>
          </a:xfrm>
        </p:spPr>
        <p:txBody>
          <a:bodyPr rtlCol="0">
            <a:noAutofit/>
          </a:bodyPr>
          <a:lstStyle/>
          <a:p>
            <a:r>
              <a:rPr lang="fr-CA" sz="1200" dirty="0"/>
              <a:t>Fig. 1b : même étude 4 mois après avec une technique « </a:t>
            </a:r>
            <a:r>
              <a:rPr lang="fr-CA" sz="1200" dirty="0" err="1"/>
              <a:t>Low</a:t>
            </a:r>
            <a:r>
              <a:rPr lang="fr-CA" sz="1200" dirty="0"/>
              <a:t> Dose » (</a:t>
            </a:r>
            <a:r>
              <a:rPr lang="fr-CA" sz="1200" dirty="0" err="1"/>
              <a:t>Carestream</a:t>
            </a:r>
            <a:r>
              <a:rPr lang="fr-CA" sz="1200" dirty="0"/>
              <a:t> 8100®) et une dosimétrie de 52mGy.cm2. La dose a été divisée par 10 par rapport à la 1ère étude. On observe une moins bonne qualité d’image mais elle reste largement suffisante et exploitable pour réaliser une biométrie osseuse en vue de la pose d’implant. Dans ce cas le </a:t>
            </a:r>
            <a:r>
              <a:rPr lang="fr-CA" sz="1200" dirty="0" err="1"/>
              <a:t>voxel</a:t>
            </a:r>
            <a:r>
              <a:rPr lang="fr-CA" sz="1200" dirty="0"/>
              <a:t> est de 400 microns.</a:t>
            </a:r>
            <a:br>
              <a:rPr lang="fr-CA" sz="1200" dirty="0"/>
            </a:br>
            <a:br>
              <a:rPr lang="fr-CA" sz="1200" dirty="0"/>
            </a:br>
            <a:r>
              <a:rPr lang="fr-CA" sz="1200" dirty="0"/>
              <a:t>Retrouvez cet article sur : </a:t>
            </a:r>
            <a:r>
              <a:rPr lang="fr-CA" sz="1200" dirty="0">
                <a:hlinkClick r:id="rId2"/>
              </a:rPr>
              <a:t>www.lefildentaire.com</a:t>
            </a:r>
            <a:r>
              <a:rPr lang="fr-CA" sz="1200" dirty="0"/>
              <a:t> - "Comment choisir un </a:t>
            </a:r>
            <a:r>
              <a:rPr lang="fr-CA" sz="1200" dirty="0" err="1"/>
              <a:t>cone</a:t>
            </a:r>
            <a:r>
              <a:rPr lang="fr-CA" sz="1200" dirty="0"/>
              <a:t> </a:t>
            </a:r>
            <a:r>
              <a:rPr lang="fr-CA" sz="1200" dirty="0" err="1"/>
              <a:t>beam</a:t>
            </a:r>
            <a:r>
              <a:rPr lang="fr-CA" sz="1200" dirty="0"/>
              <a:t>"</a:t>
            </a:r>
            <a:endParaRPr lang="fr-FR" sz="1200" dirty="0"/>
          </a:p>
        </p:txBody>
      </p:sp>
      <p:pic>
        <p:nvPicPr>
          <p:cNvPr id="7" name="Image 6"/>
          <p:cNvPicPr>
            <a:picLocks noChangeAspect="1"/>
          </p:cNvPicPr>
          <p:nvPr/>
        </p:nvPicPr>
        <p:blipFill>
          <a:blip r:embed="rId3"/>
          <a:stretch>
            <a:fillRect/>
          </a:stretch>
        </p:blipFill>
        <p:spPr>
          <a:xfrm>
            <a:off x="1701924" y="476672"/>
            <a:ext cx="8991952" cy="43038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65725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0846" y="5877272"/>
            <a:ext cx="11372198" cy="753617"/>
          </a:xfrm>
        </p:spPr>
        <p:txBody>
          <a:bodyPr rtlCol="0">
            <a:noAutofit/>
          </a:bodyPr>
          <a:lstStyle/>
          <a:p>
            <a:r>
              <a:rPr lang="fr-CA" sz="1200" dirty="0"/>
              <a:t>Fig. 2a : lésion apicale sous une prémolaire pilier de bridge. Fig. 2b : panoramique de contrôle deux ans après réalisation du traitement endodontique et guérison de la lésion. Fig. 2c : nouvelle parodontite apicale avec présence d’une image radio claire.</a:t>
            </a:r>
            <a:br>
              <a:rPr lang="fr-CA" sz="1200" dirty="0"/>
            </a:br>
            <a:br>
              <a:rPr lang="fr-CA" sz="1200" dirty="0"/>
            </a:br>
            <a:r>
              <a:rPr lang="fr-CA" sz="1200" dirty="0"/>
              <a:t>Retrouvez cet article sur : </a:t>
            </a:r>
            <a:r>
              <a:rPr lang="fr-CA" sz="1200" dirty="0">
                <a:hlinkClick r:id="rId2"/>
              </a:rPr>
              <a:t>www.lefildentaire.com</a:t>
            </a:r>
            <a:r>
              <a:rPr lang="fr-CA" sz="1200" dirty="0"/>
              <a:t> - "Comment choisir un </a:t>
            </a:r>
            <a:r>
              <a:rPr lang="fr-CA" sz="1200" dirty="0" err="1"/>
              <a:t>cone</a:t>
            </a:r>
            <a:r>
              <a:rPr lang="fr-CA" sz="1200" dirty="0"/>
              <a:t> </a:t>
            </a:r>
            <a:r>
              <a:rPr lang="fr-CA" sz="1200" dirty="0" err="1"/>
              <a:t>beam</a:t>
            </a:r>
            <a:r>
              <a:rPr lang="fr-CA" sz="1200" dirty="0"/>
              <a:t>"</a:t>
            </a:r>
            <a:endParaRPr lang="fr-FR" sz="1200" dirty="0"/>
          </a:p>
        </p:txBody>
      </p:sp>
      <p:pic>
        <p:nvPicPr>
          <p:cNvPr id="5" name="Image 4"/>
          <p:cNvPicPr>
            <a:picLocks noChangeAspect="1"/>
          </p:cNvPicPr>
          <p:nvPr/>
        </p:nvPicPr>
        <p:blipFill>
          <a:blip r:embed="rId3"/>
          <a:stretch>
            <a:fillRect/>
          </a:stretch>
        </p:blipFill>
        <p:spPr>
          <a:xfrm>
            <a:off x="208842" y="853108"/>
            <a:ext cx="11771139" cy="38164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28943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0846" y="5877272"/>
            <a:ext cx="11372198" cy="753617"/>
          </a:xfrm>
        </p:spPr>
        <p:txBody>
          <a:bodyPr rtlCol="0">
            <a:noAutofit/>
          </a:bodyPr>
          <a:lstStyle/>
          <a:p>
            <a:r>
              <a:rPr lang="fr-CA" sz="1200" dirty="0"/>
              <a:t>Fig. 3a : traumatisme suite à une agression à la batte de baseball. L’imagerie 3D met en évidence une fracture de la paroi sinusienne avec un enfoncement du morceau fracturé</a:t>
            </a:r>
            <a:br>
              <a:rPr lang="fr-CA" sz="1200" dirty="0"/>
            </a:br>
            <a:br>
              <a:rPr lang="fr-CA" sz="1200" dirty="0"/>
            </a:br>
            <a:r>
              <a:rPr lang="fr-CA" sz="1200" dirty="0"/>
              <a:t>Retrouvez cet article sur : </a:t>
            </a:r>
            <a:r>
              <a:rPr lang="fr-CA" sz="1200" dirty="0">
                <a:hlinkClick r:id="rId2"/>
              </a:rPr>
              <a:t>www.lefildentaire.com</a:t>
            </a:r>
            <a:r>
              <a:rPr lang="fr-CA" sz="1200" dirty="0"/>
              <a:t> - "Comment choisir un </a:t>
            </a:r>
            <a:r>
              <a:rPr lang="fr-CA" sz="1200" dirty="0" err="1"/>
              <a:t>cone</a:t>
            </a:r>
            <a:r>
              <a:rPr lang="fr-CA" sz="1200" dirty="0"/>
              <a:t> </a:t>
            </a:r>
            <a:r>
              <a:rPr lang="fr-CA" sz="1200" dirty="0" err="1"/>
              <a:t>beam</a:t>
            </a:r>
            <a:r>
              <a:rPr lang="fr-CA" sz="1200" dirty="0"/>
              <a:t>"</a:t>
            </a:r>
            <a:endParaRPr lang="fr-FR" sz="1200" dirty="0"/>
          </a:p>
        </p:txBody>
      </p:sp>
      <p:pic>
        <p:nvPicPr>
          <p:cNvPr id="2052" name="Picture 4" descr="L-imagerie 3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6060" y="827964"/>
            <a:ext cx="6082853" cy="4157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6691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0846" y="5877272"/>
            <a:ext cx="11372198" cy="753617"/>
          </a:xfrm>
        </p:spPr>
        <p:txBody>
          <a:bodyPr rtlCol="0">
            <a:noAutofit/>
          </a:bodyPr>
          <a:lstStyle/>
          <a:p>
            <a:r>
              <a:rPr lang="fr-CA" sz="1400" dirty="0"/>
              <a:t>Fig. 3b : contrôle de cicatrisation à 9 mois avec un rétablissement de la continuité de la paroi sinusienne</a:t>
            </a:r>
            <a:br>
              <a:rPr lang="fr-CA" sz="1400" dirty="0"/>
            </a:br>
            <a:br>
              <a:rPr lang="fr-CA" sz="1400" dirty="0"/>
            </a:br>
            <a:r>
              <a:rPr lang="fr-CA" sz="1400" dirty="0"/>
              <a:t>Retrouvez cet article sur : </a:t>
            </a:r>
            <a:r>
              <a:rPr lang="fr-CA" sz="1400" dirty="0">
                <a:hlinkClick r:id="rId2"/>
              </a:rPr>
              <a:t>www.lefildentaire.com</a:t>
            </a:r>
            <a:r>
              <a:rPr lang="fr-CA" sz="1400" dirty="0"/>
              <a:t> - "Comment choisir un </a:t>
            </a:r>
            <a:r>
              <a:rPr lang="fr-CA" sz="1400" dirty="0" err="1"/>
              <a:t>cone</a:t>
            </a:r>
            <a:r>
              <a:rPr lang="fr-CA" sz="1400" dirty="0"/>
              <a:t> </a:t>
            </a:r>
            <a:r>
              <a:rPr lang="fr-CA" sz="1400" dirty="0" err="1"/>
              <a:t>beam</a:t>
            </a:r>
            <a:r>
              <a:rPr lang="fr-CA" sz="1400" dirty="0"/>
              <a:t>"</a:t>
            </a:r>
            <a:endParaRPr lang="fr-FR" sz="1400" dirty="0"/>
          </a:p>
        </p:txBody>
      </p:sp>
      <p:pic>
        <p:nvPicPr>
          <p:cNvPr id="3074" name="Picture 2" descr="controle de cicatris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0036" y="476672"/>
            <a:ext cx="6583435" cy="45132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2333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0846" y="5877272"/>
            <a:ext cx="11372198" cy="753617"/>
          </a:xfrm>
        </p:spPr>
        <p:txBody>
          <a:bodyPr rtlCol="0">
            <a:noAutofit/>
          </a:bodyPr>
          <a:lstStyle/>
          <a:p>
            <a:r>
              <a:rPr lang="fr-CA" sz="1400" dirty="0"/>
              <a:t>Fig. 4a : panoramique réalisée lors d’un contrôle avec présence d’une prémolaire incluse au niveau de la 16.</a:t>
            </a:r>
            <a:br>
              <a:rPr lang="fr-CA" sz="1400" dirty="0"/>
            </a:br>
            <a:br>
              <a:rPr lang="fr-CA" sz="1400" dirty="0"/>
            </a:br>
            <a:r>
              <a:rPr lang="fr-CA" sz="1400" dirty="0"/>
              <a:t>Retrouvez cet article sur : </a:t>
            </a:r>
            <a:r>
              <a:rPr lang="fr-CA" sz="1400" dirty="0">
                <a:hlinkClick r:id="rId2"/>
              </a:rPr>
              <a:t>www.lefildentaire.com</a:t>
            </a:r>
            <a:r>
              <a:rPr lang="fr-CA" sz="1400" dirty="0"/>
              <a:t> - "Comment choisir un </a:t>
            </a:r>
            <a:r>
              <a:rPr lang="fr-CA" sz="1400" dirty="0" err="1"/>
              <a:t>cone</a:t>
            </a:r>
            <a:r>
              <a:rPr lang="fr-CA" sz="1400" dirty="0"/>
              <a:t> </a:t>
            </a:r>
            <a:r>
              <a:rPr lang="fr-CA" sz="1400" dirty="0" err="1"/>
              <a:t>beam</a:t>
            </a:r>
            <a:r>
              <a:rPr lang="fr-CA" sz="1400" dirty="0"/>
              <a:t>"</a:t>
            </a:r>
            <a:endParaRPr lang="fr-FR" sz="1400" dirty="0"/>
          </a:p>
        </p:txBody>
      </p:sp>
      <p:pic>
        <p:nvPicPr>
          <p:cNvPr id="4098" name="Picture 2" descr="panoramique realisee lors d-un controle avec presence d-une premolai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8048" y="476672"/>
            <a:ext cx="6552728" cy="4283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5718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5780" y="476672"/>
            <a:ext cx="8692399" cy="752872"/>
          </a:xfrm>
        </p:spPr>
        <p:txBody>
          <a:bodyPr rtlCol="0"/>
          <a:lstStyle/>
          <a:p>
            <a:pPr rtl="0"/>
            <a:r>
              <a:rPr lang="fr-FR" dirty="0"/>
              <a:t> </a:t>
            </a:r>
          </a:p>
        </p:txBody>
      </p:sp>
      <p:sp>
        <p:nvSpPr>
          <p:cNvPr id="3" name="Espace réservé du texte 2"/>
          <p:cNvSpPr>
            <a:spLocks noGrp="1"/>
          </p:cNvSpPr>
          <p:nvPr>
            <p:ph type="body" idx="1"/>
          </p:nvPr>
        </p:nvSpPr>
        <p:spPr>
          <a:xfrm>
            <a:off x="410846" y="5877272"/>
            <a:ext cx="11372198" cy="753617"/>
          </a:xfrm>
        </p:spPr>
        <p:txBody>
          <a:bodyPr rtlCol="0">
            <a:noAutofit/>
          </a:bodyPr>
          <a:lstStyle/>
          <a:p>
            <a:pPr algn="just"/>
            <a:r>
              <a:rPr lang="fr-CA" sz="1200" dirty="0"/>
              <a:t>Fig. 4b : l’imagerie 3D montre parfaitement la situation de cette prémolaire entre les racines de la 16, en position infra-sinusienne avec une proximité de l’apex avec les fosses nasales.</a:t>
            </a:r>
            <a:br>
              <a:rPr lang="fr-CA" sz="1200" dirty="0"/>
            </a:br>
            <a:br>
              <a:rPr lang="fr-CA" sz="1200" dirty="0"/>
            </a:br>
            <a:r>
              <a:rPr lang="fr-CA" sz="1200" dirty="0"/>
              <a:t>Retrouvez cet article sur : </a:t>
            </a:r>
            <a:r>
              <a:rPr lang="fr-CA" sz="1200" dirty="0">
                <a:hlinkClick r:id="rId2"/>
              </a:rPr>
              <a:t>www.lefildentaire.com</a:t>
            </a:r>
            <a:r>
              <a:rPr lang="fr-CA" sz="1200" dirty="0"/>
              <a:t> - "Comment choisir un </a:t>
            </a:r>
            <a:r>
              <a:rPr lang="fr-CA" sz="1200" dirty="0" err="1"/>
              <a:t>cone</a:t>
            </a:r>
            <a:r>
              <a:rPr lang="fr-CA" sz="1200" dirty="0"/>
              <a:t> </a:t>
            </a:r>
            <a:r>
              <a:rPr lang="fr-CA" sz="1200" dirty="0" err="1"/>
              <a:t>beam</a:t>
            </a:r>
            <a:r>
              <a:rPr lang="fr-CA" sz="1200" dirty="0"/>
              <a:t>"</a:t>
            </a:r>
            <a:endParaRPr lang="fr-FR" sz="1200" dirty="0"/>
          </a:p>
        </p:txBody>
      </p:sp>
      <p:pic>
        <p:nvPicPr>
          <p:cNvPr id="5122" name="Picture 2" descr="imagerie 3D fosses nasa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3932" y="620688"/>
            <a:ext cx="8521229" cy="439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7393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BIBLIOGRAPHIE </a:t>
            </a:r>
          </a:p>
        </p:txBody>
      </p:sp>
      <p:sp>
        <p:nvSpPr>
          <p:cNvPr id="3" name="Espace réservé du contenu 2"/>
          <p:cNvSpPr>
            <a:spLocks noGrp="1"/>
          </p:cNvSpPr>
          <p:nvPr>
            <p:ph idx="1"/>
          </p:nvPr>
        </p:nvSpPr>
        <p:spPr>
          <a:xfrm>
            <a:off x="477788" y="1904999"/>
            <a:ext cx="11305255" cy="4548337"/>
          </a:xfrm>
        </p:spPr>
        <p:txBody>
          <a:bodyPr>
            <a:normAutofit fontScale="70000" lnSpcReduction="20000"/>
          </a:bodyPr>
          <a:lstStyle/>
          <a:p>
            <a:r>
              <a:rPr lang="fr-CA" dirty="0"/>
              <a:t>1. Tomographie volumique à faisceau conique : justification, optimisation et lecture – Dossier ADF 2015. </a:t>
            </a:r>
          </a:p>
          <a:p>
            <a:r>
              <a:rPr lang="fr-CA" dirty="0"/>
              <a:t>2. </a:t>
            </a:r>
            <a:r>
              <a:rPr lang="fr-CA" dirty="0" err="1"/>
              <a:t>Bellaïche</a:t>
            </a:r>
            <a:r>
              <a:rPr lang="fr-CA" dirty="0"/>
              <a:t> N. Guide pratique du </a:t>
            </a:r>
            <a:r>
              <a:rPr lang="fr-CA" dirty="0" err="1"/>
              <a:t>cone</a:t>
            </a:r>
            <a:r>
              <a:rPr lang="fr-CA" dirty="0"/>
              <a:t> </a:t>
            </a:r>
            <a:r>
              <a:rPr lang="fr-CA" dirty="0" err="1"/>
              <a:t>beam</a:t>
            </a:r>
            <a:r>
              <a:rPr lang="fr-CA" dirty="0"/>
              <a:t> en imagerie </a:t>
            </a:r>
            <a:r>
              <a:rPr lang="fr-CA" dirty="0" err="1"/>
              <a:t>dento</a:t>
            </a:r>
            <a:r>
              <a:rPr lang="fr-CA" dirty="0"/>
              <a:t>-maxillaire. Paris – </a:t>
            </a:r>
            <a:r>
              <a:rPr lang="fr-CA" dirty="0" err="1"/>
              <a:t>CdP</a:t>
            </a:r>
            <a:r>
              <a:rPr lang="fr-CA" dirty="0"/>
              <a:t>, 2016. </a:t>
            </a:r>
          </a:p>
          <a:p>
            <a:r>
              <a:rPr lang="fr-CA" dirty="0"/>
              <a:t>3. </a:t>
            </a:r>
            <a:r>
              <a:rPr lang="fr-CA" dirty="0" err="1"/>
              <a:t>Cavézian</a:t>
            </a:r>
            <a:r>
              <a:rPr lang="fr-CA" dirty="0"/>
              <a:t> R., </a:t>
            </a:r>
            <a:r>
              <a:rPr lang="fr-CA" dirty="0" err="1"/>
              <a:t>Pasquet</a:t>
            </a:r>
            <a:r>
              <a:rPr lang="fr-CA" dirty="0"/>
              <a:t> G. </a:t>
            </a:r>
            <a:r>
              <a:rPr lang="fr-CA" dirty="0" err="1"/>
              <a:t>Cone</a:t>
            </a:r>
            <a:r>
              <a:rPr lang="fr-CA" dirty="0"/>
              <a:t> </a:t>
            </a:r>
            <a:r>
              <a:rPr lang="fr-CA" dirty="0" err="1"/>
              <a:t>beam</a:t>
            </a:r>
            <a:r>
              <a:rPr lang="fr-CA" dirty="0"/>
              <a:t>, Imagerie diagnostique en odontostomatologie, Elsevier-Masson, 2011. </a:t>
            </a:r>
          </a:p>
          <a:p>
            <a:r>
              <a:rPr lang="fr-CA" dirty="0"/>
              <a:t>4. Martin-</a:t>
            </a:r>
            <a:r>
              <a:rPr lang="fr-CA" dirty="0" err="1"/>
              <a:t>Duverneuil</a:t>
            </a:r>
            <a:r>
              <a:rPr lang="fr-CA" dirty="0"/>
              <a:t> N., </a:t>
            </a:r>
            <a:r>
              <a:rPr lang="fr-CA" dirty="0" err="1"/>
              <a:t>Hodez</a:t>
            </a:r>
            <a:r>
              <a:rPr lang="fr-CA" dirty="0"/>
              <a:t> C. Imagerie dentaire, sinusienne et maxillo-faciale : du </a:t>
            </a:r>
            <a:r>
              <a:rPr lang="fr-CA" dirty="0" err="1"/>
              <a:t>cone</a:t>
            </a:r>
            <a:r>
              <a:rPr lang="fr-CA" dirty="0"/>
              <a:t> </a:t>
            </a:r>
            <a:r>
              <a:rPr lang="fr-CA" dirty="0" err="1"/>
              <a:t>beam</a:t>
            </a:r>
            <a:r>
              <a:rPr lang="fr-CA" dirty="0"/>
              <a:t> à l’IRM, Paris : Lavoisier, 2016. </a:t>
            </a:r>
          </a:p>
          <a:p>
            <a:r>
              <a:rPr lang="fr-CA" dirty="0"/>
              <a:t>5. </a:t>
            </a:r>
            <a:r>
              <a:rPr lang="fr-CA" dirty="0" err="1"/>
              <a:t>Pasler</a:t>
            </a:r>
            <a:r>
              <a:rPr lang="fr-CA" dirty="0"/>
              <a:t> FA, Visser H. Atlas de poche de radiologie dentaire. Paris, Flammarion, 2006. </a:t>
            </a:r>
          </a:p>
          <a:p>
            <a:r>
              <a:rPr lang="fr-CA" dirty="0"/>
              <a:t>6. Sarment D. </a:t>
            </a:r>
            <a:r>
              <a:rPr lang="fr-CA" dirty="0" err="1"/>
              <a:t>Cone</a:t>
            </a:r>
            <a:r>
              <a:rPr lang="fr-CA" dirty="0"/>
              <a:t> </a:t>
            </a:r>
            <a:r>
              <a:rPr lang="fr-CA" dirty="0" err="1"/>
              <a:t>beam</a:t>
            </a:r>
            <a:r>
              <a:rPr lang="fr-CA" dirty="0"/>
              <a:t> </a:t>
            </a:r>
            <a:r>
              <a:rPr lang="fr-CA" dirty="0" err="1"/>
              <a:t>computed</a:t>
            </a:r>
            <a:r>
              <a:rPr lang="fr-CA" dirty="0"/>
              <a:t> </a:t>
            </a:r>
            <a:r>
              <a:rPr lang="fr-CA" dirty="0" err="1"/>
              <a:t>tomography</a:t>
            </a:r>
            <a:r>
              <a:rPr lang="fr-CA" dirty="0"/>
              <a:t>: oral and </a:t>
            </a:r>
            <a:r>
              <a:rPr lang="fr-CA" dirty="0" err="1"/>
              <a:t>maxillofacial</a:t>
            </a:r>
            <a:r>
              <a:rPr lang="fr-CA" dirty="0"/>
              <a:t> </a:t>
            </a:r>
            <a:r>
              <a:rPr lang="fr-CA" dirty="0" err="1"/>
              <a:t>diagnosis</a:t>
            </a:r>
            <a:r>
              <a:rPr lang="fr-CA" dirty="0"/>
              <a:t> and applications. Hoboken: </a:t>
            </a:r>
            <a:r>
              <a:rPr lang="fr-CA" dirty="0" err="1"/>
              <a:t>Wiley</a:t>
            </a:r>
            <a:r>
              <a:rPr lang="fr-CA" dirty="0"/>
              <a:t> </a:t>
            </a:r>
            <a:r>
              <a:rPr lang="fr-CA" dirty="0" err="1"/>
              <a:t>Blackwell</a:t>
            </a:r>
            <a:r>
              <a:rPr lang="fr-CA" dirty="0"/>
              <a:t>, 2013. </a:t>
            </a:r>
          </a:p>
          <a:p>
            <a:r>
              <a:rPr lang="fr-CA" dirty="0"/>
              <a:t>7. Tomographie à faisceau conique de la face. Rapport HAS, 2009. </a:t>
            </a:r>
          </a:p>
          <a:p>
            <a:r>
              <a:rPr lang="fr-CA" dirty="0"/>
              <a:t>8. Salmon B. – </a:t>
            </a:r>
            <a:r>
              <a:rPr lang="fr-CA" dirty="0" err="1"/>
              <a:t>Cone</a:t>
            </a:r>
            <a:r>
              <a:rPr lang="fr-CA" dirty="0"/>
              <a:t> </a:t>
            </a:r>
            <a:r>
              <a:rPr lang="fr-CA" dirty="0" err="1"/>
              <a:t>Beam</a:t>
            </a:r>
            <a:r>
              <a:rPr lang="fr-CA" dirty="0"/>
              <a:t> CT en pratique dentaire : du chirurgien-dentiste au radiologue. </a:t>
            </a:r>
            <a:r>
              <a:rPr lang="fr-CA" dirty="0" err="1"/>
              <a:t>Sauramps</a:t>
            </a:r>
            <a:r>
              <a:rPr lang="fr-CA" dirty="0"/>
              <a:t> </a:t>
            </a:r>
            <a:r>
              <a:rPr lang="fr-CA" dirty="0" err="1"/>
              <a:t>Medical</a:t>
            </a:r>
            <a:r>
              <a:rPr lang="fr-CA" dirty="0"/>
              <a:t> – 2014. </a:t>
            </a:r>
          </a:p>
          <a:p>
            <a:r>
              <a:rPr lang="fr-CA" dirty="0"/>
              <a:t>9. Guidelines on CBCT for Dental and </a:t>
            </a:r>
            <a:r>
              <a:rPr lang="fr-CA" dirty="0" err="1"/>
              <a:t>Maxillofacial</a:t>
            </a:r>
            <a:r>
              <a:rPr lang="fr-CA" dirty="0"/>
              <a:t> </a:t>
            </a:r>
            <a:r>
              <a:rPr lang="fr-CA" dirty="0" err="1"/>
              <a:t>Radiology</a:t>
            </a:r>
            <a:r>
              <a:rPr lang="fr-CA" dirty="0"/>
              <a:t> – www.sedentexct.eu </a:t>
            </a:r>
          </a:p>
          <a:p>
            <a:r>
              <a:rPr lang="fr-CA" dirty="0"/>
              <a:t>10. </a:t>
            </a:r>
            <a:r>
              <a:rPr lang="fr-CA" dirty="0" err="1"/>
              <a:t>Bellaïche</a:t>
            </a:r>
            <a:r>
              <a:rPr lang="fr-CA" dirty="0"/>
              <a:t> N, Bonnet E. Imagerie 2D ou 3D ? Le Fil dentaire – 2016 – N° 123 : 30-38.</a:t>
            </a:r>
          </a:p>
        </p:txBody>
      </p:sp>
      <p:sp>
        <p:nvSpPr>
          <p:cNvPr id="4" name="ZoneTexte 3"/>
          <p:cNvSpPr txBox="1"/>
          <p:nvPr/>
        </p:nvSpPr>
        <p:spPr>
          <a:xfrm>
            <a:off x="6670476" y="6581001"/>
            <a:ext cx="6624736" cy="553998"/>
          </a:xfrm>
          <a:prstGeom prst="rect">
            <a:avLst/>
          </a:prstGeom>
          <a:noFill/>
        </p:spPr>
        <p:txBody>
          <a:bodyPr wrap="square" rtlCol="0">
            <a:spAutoFit/>
          </a:bodyPr>
          <a:lstStyle/>
          <a:p>
            <a:r>
              <a:rPr lang="fr-CA" sz="1200" dirty="0"/>
              <a:t>Retrouvez cet article sur : </a:t>
            </a:r>
            <a:r>
              <a:rPr lang="fr-CA" sz="1200" dirty="0">
                <a:hlinkClick r:id="rId2"/>
              </a:rPr>
              <a:t>www.lefildentaire.com</a:t>
            </a:r>
            <a:r>
              <a:rPr lang="fr-CA" sz="1200" dirty="0"/>
              <a:t> - "Comment choisir un </a:t>
            </a:r>
            <a:r>
              <a:rPr lang="fr-CA" sz="1200" dirty="0" err="1"/>
              <a:t>cone</a:t>
            </a:r>
            <a:r>
              <a:rPr lang="fr-CA" sz="1200" dirty="0"/>
              <a:t> </a:t>
            </a:r>
            <a:r>
              <a:rPr lang="fr-CA" sz="1200" dirty="0" err="1"/>
              <a:t>beam</a:t>
            </a:r>
            <a:r>
              <a:rPr lang="fr-CA" sz="1200" dirty="0"/>
              <a:t>"</a:t>
            </a:r>
          </a:p>
          <a:p>
            <a:endParaRPr lang="fr-CA" dirty="0"/>
          </a:p>
        </p:txBody>
      </p:sp>
    </p:spTree>
    <p:extLst>
      <p:ext uri="{BB962C8B-B14F-4D97-AF65-F5344CB8AC3E}">
        <p14:creationId xmlns:p14="http://schemas.microsoft.com/office/powerpoint/2010/main" val="402543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Tunnel bleu numérique 16: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411905_TF02895261_TF02895261.potx" id="{D591E305-304E-4F08-83F3-B9147EDAAFB5}" vid="{F4994B82-D552-431A-8540-55AA87CE1401}"/>
    </a:ext>
  </a:extLst>
</a:theme>
</file>

<file path=ppt/theme/theme2.xml><?xml version="1.0" encoding="utf-8"?>
<a:theme xmlns:a="http://schemas.openxmlformats.org/drawingml/2006/main" name="Thème Offic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hème Offic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1564227</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Take your audience through a digital tunnel where they'll  burst through to the other side and see the information you want to present. Show them lists, charts, tables, SmartArt,  and pictures using a variety of layouts in widescreen (16X9) format. This design works well for subjects on science and technology, computers, communication, and more.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2012-05-11T02:04:00+00:00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TP102895246</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835483</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228E6B-D70C-44BB-A81F-A245495F612B}">
  <ds:schemaRefs>
    <ds:schemaRef ds:uri="http://schemas.microsoft.com/sharepoint/v3/contenttype/forms"/>
  </ds:schemaRefs>
</ds:datastoreItem>
</file>

<file path=customXml/itemProps2.xml><?xml version="1.0" encoding="utf-8"?>
<ds:datastoreItem xmlns:ds="http://schemas.openxmlformats.org/officeDocument/2006/customXml" ds:itemID="{00E41224-0370-4595-877C-23316CD80004}">
  <ds:schemaRefs>
    <ds:schemaRef ds:uri="http://schemas.microsoft.com/office/infopath/2007/PartnerControls"/>
    <ds:schemaRef ds:uri="http://schemas.microsoft.com/office/2006/documentManagement/types"/>
    <ds:schemaRef ds:uri="http://www.w3.org/XML/1998/namespace"/>
    <ds:schemaRef ds:uri="http://purl.org/dc/dcmitype/"/>
    <ds:schemaRef ds:uri="http://schemas.microsoft.com/office/2006/metadata/properties"/>
    <ds:schemaRef ds:uri="http://schemas.openxmlformats.org/package/2006/metadata/core-properties"/>
    <ds:schemaRef ds:uri="4873beb7-5857-4685-be1f-d57550cc96cc"/>
    <ds:schemaRef ds:uri="http://purl.org/dc/terms/"/>
    <ds:schemaRef ds:uri="http://purl.org/dc/elements/1.1/"/>
  </ds:schemaRefs>
</ds:datastoreItem>
</file>

<file path=customXml/itemProps3.xml><?xml version="1.0" encoding="utf-8"?>
<ds:datastoreItem xmlns:ds="http://schemas.openxmlformats.org/officeDocument/2006/customXml" ds:itemID="{22CCB507-0646-4A50-A4F7-7F385079D5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Présentation tunnel bleu numérique pour les professionnels (grand écran)</Template>
  <TotalTime>0</TotalTime>
  <Words>879</Words>
  <Application>Microsoft Office PowerPoint</Application>
  <PresentationFormat>Personnalisé</PresentationFormat>
  <Paragraphs>40</Paragraphs>
  <Slides>10</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10</vt:i4>
      </vt:variant>
    </vt:vector>
  </HeadingPairs>
  <TitlesOfParts>
    <vt:vector size="13" baseType="lpstr">
      <vt:lpstr>Arial</vt:lpstr>
      <vt:lpstr>Corbel</vt:lpstr>
      <vt:lpstr>Tunnel bleu numérique 16:9</vt:lpstr>
      <vt:lpstr>TOMOGRAPHIE VOLUMIQUE À FAISCEAU CONIQUE</vt:lpstr>
      <vt:lpstr> </vt:lpstr>
      <vt:lpstr> </vt:lpstr>
      <vt:lpstr> </vt:lpstr>
      <vt:lpstr> </vt:lpstr>
      <vt:lpstr> </vt:lpstr>
      <vt:lpstr> </vt:lpstr>
      <vt:lpstr> </vt:lpstr>
      <vt:lpstr>BIBLIOGRAPHIE </vt:lpstr>
      <vt:lpstr>BIBLIOGRAPHIE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2018-04-28T20:44:47Z</dcterms:created>
  <dcterms:modified xsi:type="dcterms:W3CDTF">2021-04-15T13:13:43Z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